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014"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A6784A8-66A5-4993-B439-B72243267EA9}" type="datetimeFigureOut">
              <a:rPr lang="en-US"/>
              <a:pPr>
                <a:defRPr/>
              </a:pPr>
              <a:t>1/11/2019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225B025-642B-42A7-823D-E14DBBF65D32}" type="slidenum">
              <a:rPr lang="en-US" altLang="en-US"/>
              <a:pPr/>
              <a:t>‹#›</a:t>
            </a:fld>
            <a:endParaRPr lang="en-US" altLang="en-US"/>
          </a:p>
        </p:txBody>
      </p:sp>
    </p:spTree>
    <p:extLst>
      <p:ext uri="{BB962C8B-B14F-4D97-AF65-F5344CB8AC3E}">
        <p14:creationId xmlns:p14="http://schemas.microsoft.com/office/powerpoint/2010/main" val="422343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9C0C18-2216-48BB-8670-362DDB9113DF}" type="datetimeFigureOut">
              <a:rPr lang="en-US"/>
              <a:pPr>
                <a:defRPr/>
              </a:pPr>
              <a:t>1/11/2019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63A0285-6DDF-4118-9182-65368200F408}" type="slidenum">
              <a:rPr lang="en-US" altLang="en-US"/>
              <a:pPr/>
              <a:t>‹#›</a:t>
            </a:fld>
            <a:endParaRPr lang="en-US" altLang="en-US"/>
          </a:p>
        </p:txBody>
      </p:sp>
    </p:spTree>
    <p:extLst>
      <p:ext uri="{BB962C8B-B14F-4D97-AF65-F5344CB8AC3E}">
        <p14:creationId xmlns:p14="http://schemas.microsoft.com/office/powerpoint/2010/main" val="1302489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CE8C2D7-139E-4A14-9BA1-057B49B086DA}" type="datetimeFigureOut">
              <a:rPr lang="en-US"/>
              <a:pPr>
                <a:defRPr/>
              </a:pPr>
              <a:t>1/11/2019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8E16D48-1338-4FD4-8871-CF59D5912E51}" type="slidenum">
              <a:rPr lang="en-US" altLang="en-US"/>
              <a:pPr/>
              <a:t>‹#›</a:t>
            </a:fld>
            <a:endParaRPr lang="en-US" altLang="en-US"/>
          </a:p>
        </p:txBody>
      </p:sp>
    </p:spTree>
    <p:extLst>
      <p:ext uri="{BB962C8B-B14F-4D97-AF65-F5344CB8AC3E}">
        <p14:creationId xmlns:p14="http://schemas.microsoft.com/office/powerpoint/2010/main" val="372915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solidFill>
            <a:schemeClr val="bg1"/>
          </a:solidFill>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2F98606-0227-4A0D-AD64-89AC8B02D49B}" type="datetimeFigureOut">
              <a:rPr lang="en-US"/>
              <a:pPr>
                <a:defRPr/>
              </a:pPr>
              <a:t>1/11/2019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9A68A9C-EE5B-41C2-8411-AE7FCC30FDFC}" type="slidenum">
              <a:rPr lang="en-US" altLang="en-US"/>
              <a:pPr/>
              <a:t>‹#›</a:t>
            </a:fld>
            <a:endParaRPr lang="en-US" altLang="en-US"/>
          </a:p>
        </p:txBody>
      </p:sp>
    </p:spTree>
    <p:extLst>
      <p:ext uri="{BB962C8B-B14F-4D97-AF65-F5344CB8AC3E}">
        <p14:creationId xmlns:p14="http://schemas.microsoft.com/office/powerpoint/2010/main" val="227887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4395FB7-048E-4D10-998F-52176AF4B969}" type="datetimeFigureOut">
              <a:rPr lang="en-US"/>
              <a:pPr>
                <a:defRPr/>
              </a:pPr>
              <a:t>1/11/2019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69E2ABF-B98A-4BF1-A0E9-FAC0278E9268}" type="slidenum">
              <a:rPr lang="en-US" altLang="en-US"/>
              <a:pPr/>
              <a:t>‹#›</a:t>
            </a:fld>
            <a:endParaRPr lang="en-US" altLang="en-US"/>
          </a:p>
        </p:txBody>
      </p:sp>
    </p:spTree>
    <p:extLst>
      <p:ext uri="{BB962C8B-B14F-4D97-AF65-F5344CB8AC3E}">
        <p14:creationId xmlns:p14="http://schemas.microsoft.com/office/powerpoint/2010/main" val="1815302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C3D7427-EF4B-4DD6-97BF-0B6FC6D74BBC}" type="datetimeFigureOut">
              <a:rPr lang="en-US"/>
              <a:pPr>
                <a:defRPr/>
              </a:pPr>
              <a:t>1/11/2019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D993612-A26A-4D6B-827D-D946571C9BAB}" type="slidenum">
              <a:rPr lang="en-US" altLang="en-US"/>
              <a:pPr/>
              <a:t>‹#›</a:t>
            </a:fld>
            <a:endParaRPr lang="en-US" altLang="en-US"/>
          </a:p>
        </p:txBody>
      </p:sp>
    </p:spTree>
    <p:extLst>
      <p:ext uri="{BB962C8B-B14F-4D97-AF65-F5344CB8AC3E}">
        <p14:creationId xmlns:p14="http://schemas.microsoft.com/office/powerpoint/2010/main" val="1510303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73A68A0-977D-4C18-8CEF-F7FE5CB356A5}" type="datetimeFigureOut">
              <a:rPr lang="en-US"/>
              <a:pPr>
                <a:defRPr/>
              </a:pPr>
              <a:t>1/11/2019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F44F3EBD-7DB8-4C97-91E3-A1F684967A0C}" type="slidenum">
              <a:rPr lang="en-US" altLang="en-US"/>
              <a:pPr/>
              <a:t>‹#›</a:t>
            </a:fld>
            <a:endParaRPr lang="en-US" altLang="en-US"/>
          </a:p>
        </p:txBody>
      </p:sp>
    </p:spTree>
    <p:extLst>
      <p:ext uri="{BB962C8B-B14F-4D97-AF65-F5344CB8AC3E}">
        <p14:creationId xmlns:p14="http://schemas.microsoft.com/office/powerpoint/2010/main" val="223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6E0F37B-1A1D-4B27-A716-69E7BA6D7C34}" type="datetimeFigureOut">
              <a:rPr lang="en-US"/>
              <a:pPr>
                <a:defRPr/>
              </a:pPr>
              <a:t>1/11/2019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0A661A3-B68E-4CCC-AFB6-B4721D15E849}" type="slidenum">
              <a:rPr lang="en-US" altLang="en-US"/>
              <a:pPr/>
              <a:t>‹#›</a:t>
            </a:fld>
            <a:endParaRPr lang="en-US" altLang="en-US"/>
          </a:p>
        </p:txBody>
      </p:sp>
    </p:spTree>
    <p:extLst>
      <p:ext uri="{BB962C8B-B14F-4D97-AF65-F5344CB8AC3E}">
        <p14:creationId xmlns:p14="http://schemas.microsoft.com/office/powerpoint/2010/main" val="15341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4367386-1064-4E69-BE0C-181098ED5F7A}" type="datetimeFigureOut">
              <a:rPr lang="en-US"/>
              <a:pPr>
                <a:defRPr/>
              </a:pPr>
              <a:t>1/11/2019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4D49D0F-D7B1-471D-B1DA-3E33CDC12AC2}" type="slidenum">
              <a:rPr lang="en-US" altLang="en-US"/>
              <a:pPr/>
              <a:t>‹#›</a:t>
            </a:fld>
            <a:endParaRPr lang="en-US" altLang="en-US"/>
          </a:p>
        </p:txBody>
      </p:sp>
    </p:spTree>
    <p:extLst>
      <p:ext uri="{BB962C8B-B14F-4D97-AF65-F5344CB8AC3E}">
        <p14:creationId xmlns:p14="http://schemas.microsoft.com/office/powerpoint/2010/main" val="936103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50BA94-51D0-4924-A5C5-155CB7772727}" type="datetimeFigureOut">
              <a:rPr lang="en-US"/>
              <a:pPr>
                <a:defRPr/>
              </a:pPr>
              <a:t>1/11/2019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8872C8E-D306-4B6F-93FF-A00E23485B5D}" type="slidenum">
              <a:rPr lang="en-US" altLang="en-US"/>
              <a:pPr/>
              <a:t>‹#›</a:t>
            </a:fld>
            <a:endParaRPr lang="en-US" altLang="en-US"/>
          </a:p>
        </p:txBody>
      </p:sp>
    </p:spTree>
    <p:extLst>
      <p:ext uri="{BB962C8B-B14F-4D97-AF65-F5344CB8AC3E}">
        <p14:creationId xmlns:p14="http://schemas.microsoft.com/office/powerpoint/2010/main" val="73432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99AE152-6ECC-4681-8DA2-91A3BF7AACC3}" type="datetimeFigureOut">
              <a:rPr lang="en-US"/>
              <a:pPr>
                <a:defRPr/>
              </a:pPr>
              <a:t>1/11/2019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4696449-DAE8-4110-9ABF-FA8FDEFD8119}" type="slidenum">
              <a:rPr lang="en-US" altLang="en-US"/>
              <a:pPr/>
              <a:t>‹#›</a:t>
            </a:fld>
            <a:endParaRPr lang="en-US" altLang="en-US"/>
          </a:p>
        </p:txBody>
      </p:sp>
    </p:spTree>
    <p:extLst>
      <p:ext uri="{BB962C8B-B14F-4D97-AF65-F5344CB8AC3E}">
        <p14:creationId xmlns:p14="http://schemas.microsoft.com/office/powerpoint/2010/main" val="323375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41AC604-FFCB-453D-B47A-883B93DA0E2C}" type="datetimeFigureOut">
              <a:rPr lang="en-US"/>
              <a:pPr>
                <a:defRPr/>
              </a:pPr>
              <a:t>1/11/2019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A21ECC49-BC5A-47BF-A9AF-31D1CC9DEAA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itle 3"/>
          <p:cNvSpPr>
            <a:spLocks noGrp="1"/>
          </p:cNvSpPr>
          <p:nvPr>
            <p:ph type="ctrTitle"/>
          </p:nvPr>
        </p:nvSpPr>
        <p:spPr/>
        <p:txBody>
          <a:bodyPr/>
          <a:lstStyle/>
          <a:p>
            <a:r>
              <a:rPr lang="tr-TR" altLang="tr-TR" sz="5400" b="1" dirty="0">
                <a:solidFill>
                  <a:srgbClr val="000099"/>
                </a:solidFill>
              </a:rPr>
              <a:t/>
            </a:r>
            <a:br>
              <a:rPr lang="tr-TR" altLang="tr-TR" sz="5400" b="1" dirty="0">
                <a:solidFill>
                  <a:srgbClr val="000099"/>
                </a:solidFill>
              </a:rPr>
            </a:br>
            <a:r>
              <a:rPr lang="tr-TR" altLang="tr-TR" dirty="0"/>
              <a:t>Multi Medya Mesleki Sorumluluk Sigortası</a:t>
            </a:r>
            <a:endParaRPr lang="en-US" altLang="tr-TR" b="1" dirty="0">
              <a:solidFill>
                <a:srgbClr val="000099"/>
              </a:solidFill>
            </a:endParaRPr>
          </a:p>
        </p:txBody>
      </p:sp>
      <p:pic>
        <p:nvPicPr>
          <p:cNvPr id="2052" name="Picture 5" descr="GIG LOGO-01.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9774"/>
            <a:ext cx="8229600" cy="1143000"/>
          </a:xfrm>
        </p:spPr>
        <p:txBody>
          <a:bodyPr/>
          <a:lstStyle/>
          <a:p>
            <a:r>
              <a:rPr lang="tr-TR" altLang="tr-TR" sz="3600" dirty="0"/>
              <a:t>Multi Medya Mesleki Sorumluluk Sigortası</a:t>
            </a:r>
            <a:endParaRPr lang="tr-TR" sz="3600" dirty="0"/>
          </a:p>
        </p:txBody>
      </p:sp>
      <p:sp>
        <p:nvSpPr>
          <p:cNvPr id="4" name="Rectangle 3"/>
          <p:cNvSpPr/>
          <p:nvPr/>
        </p:nvSpPr>
        <p:spPr>
          <a:xfrm>
            <a:off x="457200" y="1295400"/>
            <a:ext cx="8458200" cy="3939540"/>
          </a:xfrm>
          <a:prstGeom prst="rect">
            <a:avLst/>
          </a:prstGeom>
        </p:spPr>
        <p:txBody>
          <a:bodyPr wrap="square">
            <a:spAutoFit/>
          </a:bodyPr>
          <a:lstStyle/>
          <a:p>
            <a:pPr marL="474663" indent="-474663"/>
            <a:r>
              <a:rPr lang="en-US" altLang="tr-TR" sz="2000" b="1" u="sng" dirty="0" smtClean="0">
                <a:latin typeface="+mn-lt"/>
              </a:rPr>
              <a:t>GULF</a:t>
            </a:r>
            <a:r>
              <a:rPr lang="tr-TR" altLang="tr-TR" sz="2000" b="1" u="sng" dirty="0" smtClean="0">
                <a:latin typeface="+mn-lt"/>
              </a:rPr>
              <a:t> </a:t>
            </a:r>
            <a:r>
              <a:rPr lang="tr-TR" altLang="tr-TR" sz="2000" b="1" u="sng" dirty="0">
                <a:latin typeface="+mn-lt"/>
              </a:rPr>
              <a:t>Sigorta </a:t>
            </a:r>
            <a:r>
              <a:rPr lang="tr-TR" altLang="tr-TR" sz="2000" b="1" u="sng" dirty="0" smtClean="0">
                <a:latin typeface="+mn-lt"/>
              </a:rPr>
              <a:t>Avantajları</a:t>
            </a:r>
            <a:r>
              <a:rPr lang="en-US" altLang="tr-TR" sz="2000" b="1" u="sng" dirty="0" smtClean="0">
                <a:latin typeface="+mn-lt"/>
              </a:rPr>
              <a:t>:</a:t>
            </a:r>
            <a:endParaRPr lang="tr-TR" altLang="tr-TR" sz="2000" b="1" u="sng" dirty="0">
              <a:latin typeface="+mn-lt"/>
            </a:endParaRPr>
          </a:p>
          <a:p>
            <a:pPr marL="474663" indent="-474663"/>
            <a:endParaRPr lang="tr-TR" altLang="tr-TR" b="1" dirty="0">
              <a:latin typeface="+mn-lt"/>
            </a:endParaRPr>
          </a:p>
          <a:p>
            <a:pPr marL="269875" lvl="1" indent="-268288"/>
            <a:endParaRPr lang="tr-TR" altLang="tr-TR" b="1" dirty="0">
              <a:latin typeface="+mn-lt"/>
            </a:endParaRPr>
          </a:p>
          <a:p>
            <a:pPr marL="269875" lvl="1" indent="-268288">
              <a:buFontTx/>
              <a:buChar char="–"/>
            </a:pPr>
            <a:r>
              <a:rPr lang="en-US" altLang="tr-TR" b="1" dirty="0" err="1">
                <a:latin typeface="+mn-lt"/>
              </a:rPr>
              <a:t>Tazminat</a:t>
            </a:r>
            <a:r>
              <a:rPr lang="en-US" altLang="tr-TR" b="1" dirty="0">
                <a:latin typeface="+mn-lt"/>
              </a:rPr>
              <a:t> </a:t>
            </a:r>
            <a:r>
              <a:rPr lang="en-US" altLang="tr-TR" b="1" dirty="0" err="1">
                <a:latin typeface="+mn-lt"/>
              </a:rPr>
              <a:t>ödeme</a:t>
            </a:r>
            <a:r>
              <a:rPr lang="en-US" altLang="tr-TR" b="1" dirty="0">
                <a:latin typeface="+mn-lt"/>
              </a:rPr>
              <a:t> </a:t>
            </a:r>
            <a:r>
              <a:rPr lang="en-US" altLang="tr-TR" b="1" dirty="0" err="1">
                <a:latin typeface="+mn-lt"/>
              </a:rPr>
              <a:t>gücü</a:t>
            </a:r>
            <a:r>
              <a:rPr lang="en-US" altLang="tr-TR" b="1" dirty="0">
                <a:latin typeface="+mn-lt"/>
              </a:rPr>
              <a:t>, </a:t>
            </a:r>
            <a:r>
              <a:rPr lang="en-US" altLang="tr-TR" b="1" dirty="0" err="1">
                <a:latin typeface="+mn-lt"/>
              </a:rPr>
              <a:t>sigortalılarına</a:t>
            </a:r>
            <a:r>
              <a:rPr lang="en-US" altLang="tr-TR" b="1" dirty="0">
                <a:latin typeface="+mn-lt"/>
              </a:rPr>
              <a:t> </a:t>
            </a:r>
            <a:r>
              <a:rPr lang="en-US" altLang="tr-TR" b="1" dirty="0" err="1">
                <a:latin typeface="+mn-lt"/>
              </a:rPr>
              <a:t>yüksek</a:t>
            </a:r>
            <a:r>
              <a:rPr lang="en-US" altLang="tr-TR" b="1" dirty="0">
                <a:latin typeface="+mn-lt"/>
              </a:rPr>
              <a:t> </a:t>
            </a:r>
            <a:r>
              <a:rPr lang="en-US" altLang="tr-TR" b="1" dirty="0" err="1">
                <a:latin typeface="+mn-lt"/>
              </a:rPr>
              <a:t>teminat</a:t>
            </a:r>
            <a:r>
              <a:rPr lang="en-US" altLang="tr-TR" b="1" dirty="0">
                <a:latin typeface="+mn-lt"/>
              </a:rPr>
              <a:t> </a:t>
            </a:r>
            <a:r>
              <a:rPr lang="en-US" altLang="tr-TR" b="1" dirty="0" err="1">
                <a:latin typeface="+mn-lt"/>
              </a:rPr>
              <a:t>limitleri</a:t>
            </a:r>
            <a:r>
              <a:rPr lang="en-US" altLang="tr-TR" b="1" dirty="0">
                <a:latin typeface="+mn-lt"/>
              </a:rPr>
              <a:t> </a:t>
            </a:r>
            <a:r>
              <a:rPr lang="en-US" altLang="tr-TR" b="1" dirty="0" err="1">
                <a:latin typeface="+mn-lt"/>
              </a:rPr>
              <a:t>sunabilme</a:t>
            </a:r>
            <a:r>
              <a:rPr lang="en-US" altLang="tr-TR" b="1" dirty="0">
                <a:latin typeface="+mn-lt"/>
              </a:rPr>
              <a:t> </a:t>
            </a:r>
            <a:r>
              <a:rPr lang="en-US" altLang="tr-TR" b="1" dirty="0" err="1">
                <a:latin typeface="+mn-lt"/>
              </a:rPr>
              <a:t>olanağı</a:t>
            </a:r>
            <a:r>
              <a:rPr lang="en-US" altLang="tr-TR" b="1" dirty="0">
                <a:latin typeface="+mn-lt"/>
              </a:rPr>
              <a:t> </a:t>
            </a:r>
            <a:r>
              <a:rPr lang="en-US" altLang="tr-TR" b="1" dirty="0" err="1">
                <a:latin typeface="+mn-lt"/>
              </a:rPr>
              <a:t>sağlamaktadır</a:t>
            </a:r>
            <a:r>
              <a:rPr lang="en-US" altLang="tr-TR" b="1" dirty="0">
                <a:latin typeface="+mn-lt"/>
              </a:rPr>
              <a:t>. </a:t>
            </a:r>
            <a:endParaRPr lang="tr-TR" altLang="tr-TR" b="1" dirty="0">
              <a:latin typeface="+mn-lt"/>
            </a:endParaRPr>
          </a:p>
          <a:p>
            <a:pPr marL="269875" lvl="1" indent="-268288">
              <a:buFontTx/>
              <a:buChar char="–"/>
            </a:pPr>
            <a:r>
              <a:rPr lang="en-US" altLang="tr-TR" b="1" dirty="0" err="1">
                <a:latin typeface="+mn-lt"/>
              </a:rPr>
              <a:t>Sigortalılarımız</a:t>
            </a:r>
            <a:r>
              <a:rPr lang="en-US" altLang="tr-TR" b="1" dirty="0">
                <a:latin typeface="+mn-lt"/>
              </a:rPr>
              <a:t> </a:t>
            </a:r>
            <a:r>
              <a:rPr lang="en-US" altLang="tr-TR" b="1" dirty="0" err="1">
                <a:latin typeface="+mn-lt"/>
              </a:rPr>
              <a:t>lokal</a:t>
            </a:r>
            <a:r>
              <a:rPr lang="en-US" altLang="tr-TR" b="1" dirty="0">
                <a:latin typeface="+mn-lt"/>
              </a:rPr>
              <a:t> </a:t>
            </a:r>
            <a:r>
              <a:rPr lang="en-US" altLang="tr-TR" b="1" dirty="0" err="1">
                <a:latin typeface="+mn-lt"/>
              </a:rPr>
              <a:t>poliçeler</a:t>
            </a:r>
            <a:r>
              <a:rPr lang="en-US" altLang="tr-TR" b="1" dirty="0">
                <a:latin typeface="+mn-lt"/>
              </a:rPr>
              <a:t> </a:t>
            </a:r>
            <a:r>
              <a:rPr lang="en-US" altLang="tr-TR" b="1" dirty="0" err="1">
                <a:latin typeface="+mn-lt"/>
              </a:rPr>
              <a:t>temin</a:t>
            </a:r>
            <a:r>
              <a:rPr lang="en-US" altLang="tr-TR" b="1" dirty="0">
                <a:latin typeface="+mn-lt"/>
              </a:rPr>
              <a:t> </a:t>
            </a:r>
            <a:r>
              <a:rPr lang="en-US" altLang="tr-TR" b="1" dirty="0" err="1">
                <a:latin typeface="+mn-lt"/>
              </a:rPr>
              <a:t>edebildikleri</a:t>
            </a:r>
            <a:r>
              <a:rPr lang="en-US" altLang="tr-TR" b="1" dirty="0">
                <a:latin typeface="+mn-lt"/>
              </a:rPr>
              <a:t> </a:t>
            </a:r>
            <a:r>
              <a:rPr lang="en-US" altLang="tr-TR" b="1" dirty="0" err="1">
                <a:latin typeface="+mn-lt"/>
              </a:rPr>
              <a:t>gibi</a:t>
            </a:r>
            <a:r>
              <a:rPr lang="en-US" altLang="tr-TR" b="1" dirty="0">
                <a:latin typeface="+mn-lt"/>
              </a:rPr>
              <a:t>, </a:t>
            </a:r>
            <a:r>
              <a:rPr lang="en-US" altLang="tr-TR" b="1" dirty="0" err="1">
                <a:latin typeface="+mn-lt"/>
              </a:rPr>
              <a:t>ihtiyaçları</a:t>
            </a:r>
            <a:r>
              <a:rPr lang="en-US" altLang="tr-TR" b="1" dirty="0">
                <a:latin typeface="+mn-lt"/>
              </a:rPr>
              <a:t> </a:t>
            </a:r>
            <a:r>
              <a:rPr lang="en-US" altLang="tr-TR" b="1" dirty="0" err="1">
                <a:latin typeface="+mn-lt"/>
              </a:rPr>
              <a:t>doğrultusunda</a:t>
            </a:r>
            <a:r>
              <a:rPr lang="en-US" altLang="tr-TR" b="1" dirty="0">
                <a:latin typeface="+mn-lt"/>
              </a:rPr>
              <a:t> </a:t>
            </a:r>
            <a:r>
              <a:rPr lang="en-US" altLang="tr-TR" b="1" dirty="0" err="1">
                <a:latin typeface="+mn-lt"/>
              </a:rPr>
              <a:t>tüm</a:t>
            </a:r>
            <a:r>
              <a:rPr lang="en-US" altLang="tr-TR" b="1" dirty="0">
                <a:latin typeface="+mn-lt"/>
              </a:rPr>
              <a:t> </a:t>
            </a:r>
            <a:r>
              <a:rPr lang="en-US" altLang="tr-TR" b="1" dirty="0" err="1">
                <a:latin typeface="+mn-lt"/>
              </a:rPr>
              <a:t>dünyada</a:t>
            </a:r>
            <a:r>
              <a:rPr lang="en-US" altLang="tr-TR" b="1" dirty="0">
                <a:latin typeface="+mn-lt"/>
              </a:rPr>
              <a:t> </a:t>
            </a:r>
            <a:r>
              <a:rPr lang="en-US" altLang="tr-TR" b="1" dirty="0" err="1">
                <a:latin typeface="+mn-lt"/>
              </a:rPr>
              <a:t>geçerli</a:t>
            </a:r>
            <a:r>
              <a:rPr lang="en-US" altLang="tr-TR" b="1" dirty="0">
                <a:latin typeface="+mn-lt"/>
              </a:rPr>
              <a:t> </a:t>
            </a:r>
            <a:r>
              <a:rPr lang="en-US" altLang="tr-TR" b="1" dirty="0" err="1">
                <a:latin typeface="+mn-lt"/>
              </a:rPr>
              <a:t>teminat</a:t>
            </a:r>
            <a:r>
              <a:rPr lang="en-US" altLang="tr-TR" b="1" dirty="0">
                <a:latin typeface="+mn-lt"/>
              </a:rPr>
              <a:t> </a:t>
            </a:r>
            <a:r>
              <a:rPr lang="en-US" altLang="tr-TR" b="1" dirty="0" err="1">
                <a:latin typeface="+mn-lt"/>
              </a:rPr>
              <a:t>kapsamına</a:t>
            </a:r>
            <a:r>
              <a:rPr lang="en-US" altLang="tr-TR" b="1" dirty="0">
                <a:latin typeface="+mn-lt"/>
              </a:rPr>
              <a:t> da </a:t>
            </a:r>
            <a:r>
              <a:rPr lang="en-US" altLang="tr-TR" b="1" dirty="0" err="1">
                <a:latin typeface="+mn-lt"/>
              </a:rPr>
              <a:t>sahip</a:t>
            </a:r>
            <a:r>
              <a:rPr lang="en-US" altLang="tr-TR" b="1" dirty="0">
                <a:latin typeface="+mn-lt"/>
              </a:rPr>
              <a:t> </a:t>
            </a:r>
            <a:r>
              <a:rPr lang="en-US" altLang="tr-TR" b="1" dirty="0" err="1">
                <a:latin typeface="+mn-lt"/>
              </a:rPr>
              <a:t>olabilmektedirler</a:t>
            </a:r>
            <a:r>
              <a:rPr lang="en-US" altLang="tr-TR" b="1" dirty="0">
                <a:latin typeface="+mn-lt"/>
              </a:rPr>
              <a:t>. </a:t>
            </a:r>
            <a:endParaRPr lang="tr-TR" altLang="tr-TR" b="1" dirty="0">
              <a:latin typeface="+mn-lt"/>
            </a:endParaRPr>
          </a:p>
          <a:p>
            <a:pPr marL="269875" lvl="1" indent="-268288">
              <a:buFontTx/>
              <a:buChar char="–"/>
            </a:pPr>
            <a:r>
              <a:rPr lang="tr-TR" altLang="tr-TR" b="1" dirty="0">
                <a:latin typeface="+mn-lt"/>
              </a:rPr>
              <a:t>Mahkeme şartı aranmayıp, hasarın değerlendirmeye alınabilmesi için hizmet verilen 3. şahısın yazılı talebi yeterli olmaktadır.</a:t>
            </a:r>
            <a:endParaRPr lang="en-US" altLang="tr-TR" b="1" dirty="0">
              <a:latin typeface="+mn-lt"/>
            </a:endParaRPr>
          </a:p>
          <a:p>
            <a:pPr marL="269875" lvl="1" indent="-268288">
              <a:buFontTx/>
              <a:buChar char="–"/>
            </a:pPr>
            <a:r>
              <a:rPr lang="en-US" altLang="tr-TR" b="1" dirty="0" err="1" smtClean="0">
                <a:latin typeface="+mn-lt"/>
              </a:rPr>
              <a:t>Sigortalı</a:t>
            </a:r>
            <a:r>
              <a:rPr lang="en-US" altLang="tr-TR" b="1" dirty="0" smtClean="0">
                <a:latin typeface="+mn-lt"/>
              </a:rPr>
              <a:t> </a:t>
            </a:r>
            <a:r>
              <a:rPr lang="en-US" altLang="tr-TR" b="1" dirty="0" err="1">
                <a:latin typeface="+mn-lt"/>
              </a:rPr>
              <a:t>tanımı</a:t>
            </a:r>
            <a:r>
              <a:rPr lang="en-US" altLang="tr-TR" b="1" dirty="0">
                <a:latin typeface="+mn-lt"/>
              </a:rPr>
              <a:t> da </a:t>
            </a:r>
            <a:r>
              <a:rPr lang="en-US" altLang="tr-TR" b="1" dirty="0" err="1">
                <a:latin typeface="+mn-lt"/>
              </a:rPr>
              <a:t>çok</a:t>
            </a:r>
            <a:r>
              <a:rPr lang="en-US" altLang="tr-TR" b="1" dirty="0">
                <a:latin typeface="+mn-lt"/>
              </a:rPr>
              <a:t> </a:t>
            </a:r>
            <a:r>
              <a:rPr lang="en-US" altLang="tr-TR" b="1" dirty="0" err="1">
                <a:latin typeface="+mn-lt"/>
              </a:rPr>
              <a:t>geniş</a:t>
            </a:r>
            <a:r>
              <a:rPr lang="en-US" altLang="tr-TR" b="1" dirty="0">
                <a:latin typeface="+mn-lt"/>
              </a:rPr>
              <a:t> </a:t>
            </a:r>
            <a:r>
              <a:rPr lang="en-US" altLang="tr-TR" b="1" dirty="0" err="1">
                <a:latin typeface="+mn-lt"/>
              </a:rPr>
              <a:t>olan</a:t>
            </a:r>
            <a:r>
              <a:rPr lang="en-US" altLang="tr-TR" b="1" dirty="0">
                <a:latin typeface="+mn-lt"/>
              </a:rPr>
              <a:t> </a:t>
            </a:r>
            <a:r>
              <a:rPr lang="en-US" altLang="tr-TR" b="1" dirty="0" smtClean="0">
                <a:latin typeface="+mn-lt"/>
              </a:rPr>
              <a:t>GULF </a:t>
            </a:r>
            <a:r>
              <a:rPr lang="en-US" altLang="tr-TR" b="1" dirty="0" err="1">
                <a:latin typeface="+mn-lt"/>
              </a:rPr>
              <a:t>Sigorta</a:t>
            </a:r>
            <a:r>
              <a:rPr lang="en-US" altLang="tr-TR" b="1" dirty="0">
                <a:latin typeface="+mn-lt"/>
              </a:rPr>
              <a:t>; </a:t>
            </a:r>
            <a:r>
              <a:rPr lang="en-US" altLang="tr-TR" b="1" dirty="0" err="1">
                <a:latin typeface="+mn-lt"/>
              </a:rPr>
              <a:t>en</a:t>
            </a:r>
            <a:r>
              <a:rPr lang="en-US" altLang="tr-TR" b="1" dirty="0">
                <a:latin typeface="+mn-lt"/>
              </a:rPr>
              <a:t> </a:t>
            </a:r>
            <a:r>
              <a:rPr lang="en-US" altLang="tr-TR" b="1" dirty="0" err="1">
                <a:latin typeface="+mn-lt"/>
              </a:rPr>
              <a:t>uygun</a:t>
            </a:r>
            <a:r>
              <a:rPr lang="en-US" altLang="tr-TR" b="1" dirty="0">
                <a:latin typeface="+mn-lt"/>
              </a:rPr>
              <a:t> </a:t>
            </a:r>
            <a:r>
              <a:rPr lang="en-US" altLang="tr-TR" b="1" dirty="0" err="1">
                <a:latin typeface="+mn-lt"/>
              </a:rPr>
              <a:t>koşullar</a:t>
            </a:r>
            <a:r>
              <a:rPr lang="en-US" altLang="tr-TR" b="1" dirty="0">
                <a:latin typeface="+mn-lt"/>
              </a:rPr>
              <a:t> </a:t>
            </a:r>
            <a:r>
              <a:rPr lang="en-US" altLang="tr-TR" b="1" dirty="0" err="1">
                <a:latin typeface="+mn-lt"/>
              </a:rPr>
              <a:t>ile</a:t>
            </a:r>
            <a:r>
              <a:rPr lang="en-US" altLang="tr-TR" b="1" dirty="0">
                <a:latin typeface="+mn-lt"/>
              </a:rPr>
              <a:t> </a:t>
            </a:r>
            <a:r>
              <a:rPr lang="en-US" altLang="tr-TR" b="1" dirty="0" err="1">
                <a:latin typeface="+mn-lt"/>
              </a:rPr>
              <a:t>en</a:t>
            </a:r>
            <a:r>
              <a:rPr lang="en-US" altLang="tr-TR" b="1" dirty="0">
                <a:latin typeface="+mn-lt"/>
              </a:rPr>
              <a:t> </a:t>
            </a:r>
            <a:r>
              <a:rPr lang="en-US" altLang="tr-TR" b="1" dirty="0" err="1">
                <a:latin typeface="+mn-lt"/>
              </a:rPr>
              <a:t>kapsamlı</a:t>
            </a:r>
            <a:r>
              <a:rPr lang="en-US" altLang="tr-TR" b="1" dirty="0">
                <a:latin typeface="+mn-lt"/>
              </a:rPr>
              <a:t> </a:t>
            </a:r>
            <a:r>
              <a:rPr lang="en-US" altLang="tr-TR" b="1" dirty="0" err="1">
                <a:latin typeface="+mn-lt"/>
              </a:rPr>
              <a:t>teminatları</a:t>
            </a:r>
            <a:r>
              <a:rPr lang="en-US" altLang="tr-TR" b="1" dirty="0">
                <a:latin typeface="+mn-lt"/>
              </a:rPr>
              <a:t> </a:t>
            </a:r>
            <a:r>
              <a:rPr lang="en-US" altLang="tr-TR" b="1" dirty="0" err="1">
                <a:latin typeface="+mn-lt"/>
              </a:rPr>
              <a:t>sağlayıp</a:t>
            </a:r>
            <a:r>
              <a:rPr lang="en-US" altLang="tr-TR" b="1" dirty="0">
                <a:latin typeface="+mn-lt"/>
              </a:rPr>
              <a:t>, </a:t>
            </a:r>
            <a:r>
              <a:rPr lang="en-US" altLang="tr-TR" b="1" dirty="0" err="1">
                <a:latin typeface="+mn-lt"/>
              </a:rPr>
              <a:t>sigortalılarını</a:t>
            </a:r>
            <a:r>
              <a:rPr lang="en-US" altLang="tr-TR" b="1" dirty="0">
                <a:latin typeface="+mn-lt"/>
              </a:rPr>
              <a:t> </a:t>
            </a:r>
            <a:r>
              <a:rPr lang="en-US" altLang="tr-TR" b="1" dirty="0" err="1">
                <a:latin typeface="+mn-lt"/>
              </a:rPr>
              <a:t>sahip</a:t>
            </a:r>
            <a:r>
              <a:rPr lang="en-US" altLang="tr-TR" b="1" dirty="0">
                <a:latin typeface="+mn-lt"/>
              </a:rPr>
              <a:t> </a:t>
            </a:r>
            <a:r>
              <a:rPr lang="en-US" altLang="tr-TR" b="1" dirty="0" err="1">
                <a:latin typeface="+mn-lt"/>
              </a:rPr>
              <a:t>oldukları</a:t>
            </a:r>
            <a:r>
              <a:rPr lang="en-US" altLang="tr-TR" b="1" dirty="0">
                <a:latin typeface="+mn-lt"/>
              </a:rPr>
              <a:t> </a:t>
            </a:r>
            <a:r>
              <a:rPr lang="en-US" altLang="tr-TR" b="1" dirty="0" err="1">
                <a:latin typeface="+mn-lt"/>
              </a:rPr>
              <a:t>teminatlar</a:t>
            </a:r>
            <a:r>
              <a:rPr lang="en-US" altLang="tr-TR" b="1" dirty="0">
                <a:latin typeface="+mn-lt"/>
              </a:rPr>
              <a:t> </a:t>
            </a:r>
            <a:r>
              <a:rPr lang="en-US" altLang="tr-TR" b="1" dirty="0" err="1">
                <a:latin typeface="+mn-lt"/>
              </a:rPr>
              <a:t>hakkında</a:t>
            </a:r>
            <a:r>
              <a:rPr lang="en-US" altLang="tr-TR" b="1" dirty="0">
                <a:latin typeface="+mn-lt"/>
              </a:rPr>
              <a:t> </a:t>
            </a:r>
            <a:r>
              <a:rPr lang="en-US" altLang="tr-TR" b="1" dirty="0" err="1">
                <a:latin typeface="+mn-lt"/>
              </a:rPr>
              <a:t>bilgilendirmeyi</a:t>
            </a:r>
            <a:r>
              <a:rPr lang="en-US" altLang="tr-TR" b="1" dirty="0">
                <a:latin typeface="+mn-lt"/>
              </a:rPr>
              <a:t>, </a:t>
            </a:r>
            <a:r>
              <a:rPr lang="en-US" altLang="tr-TR" b="1" dirty="0" err="1">
                <a:latin typeface="+mn-lt"/>
              </a:rPr>
              <a:t>ihtiyaçları</a:t>
            </a:r>
            <a:r>
              <a:rPr lang="en-US" altLang="tr-TR" b="1" dirty="0">
                <a:latin typeface="+mn-lt"/>
              </a:rPr>
              <a:t> </a:t>
            </a:r>
            <a:r>
              <a:rPr lang="en-US" altLang="tr-TR" b="1" dirty="0" err="1">
                <a:latin typeface="+mn-lt"/>
              </a:rPr>
              <a:t>doğrultusunda</a:t>
            </a:r>
            <a:r>
              <a:rPr lang="en-US" altLang="tr-TR" b="1" dirty="0">
                <a:latin typeface="+mn-lt"/>
              </a:rPr>
              <a:t> </a:t>
            </a:r>
            <a:r>
              <a:rPr lang="en-US" altLang="tr-TR" b="1" dirty="0" err="1">
                <a:latin typeface="+mn-lt"/>
              </a:rPr>
              <a:t>uygun</a:t>
            </a:r>
            <a:r>
              <a:rPr lang="en-US" altLang="tr-TR" b="1" dirty="0">
                <a:latin typeface="+mn-lt"/>
              </a:rPr>
              <a:t> </a:t>
            </a:r>
            <a:r>
              <a:rPr lang="en-US" altLang="tr-TR" b="1" dirty="0" err="1">
                <a:latin typeface="+mn-lt"/>
              </a:rPr>
              <a:t>ürünlere</a:t>
            </a:r>
            <a:r>
              <a:rPr lang="en-US" altLang="tr-TR" b="1" dirty="0">
                <a:latin typeface="+mn-lt"/>
              </a:rPr>
              <a:t> </a:t>
            </a:r>
            <a:r>
              <a:rPr lang="en-US" altLang="tr-TR" b="1" dirty="0" err="1">
                <a:latin typeface="+mn-lt"/>
              </a:rPr>
              <a:t>sahip</a:t>
            </a:r>
            <a:r>
              <a:rPr lang="en-US" altLang="tr-TR" b="1" dirty="0">
                <a:latin typeface="+mn-lt"/>
              </a:rPr>
              <a:t> </a:t>
            </a:r>
            <a:r>
              <a:rPr lang="en-US" altLang="tr-TR" b="1" dirty="0" err="1">
                <a:latin typeface="+mn-lt"/>
              </a:rPr>
              <a:t>olmalarını</a:t>
            </a:r>
            <a:r>
              <a:rPr lang="en-US" altLang="tr-TR" b="1" dirty="0">
                <a:latin typeface="+mn-lt"/>
              </a:rPr>
              <a:t> </a:t>
            </a:r>
            <a:r>
              <a:rPr lang="en-US" altLang="tr-TR" b="1" dirty="0" err="1">
                <a:latin typeface="+mn-lt"/>
              </a:rPr>
              <a:t>sağlamayı</a:t>
            </a:r>
            <a:r>
              <a:rPr lang="en-US" altLang="tr-TR" b="1" dirty="0">
                <a:latin typeface="+mn-lt"/>
              </a:rPr>
              <a:t>, </a:t>
            </a:r>
            <a:r>
              <a:rPr lang="en-US" altLang="tr-TR" b="1" dirty="0" err="1">
                <a:latin typeface="+mn-lt"/>
              </a:rPr>
              <a:t>hızlı</a:t>
            </a:r>
            <a:r>
              <a:rPr lang="en-US" altLang="tr-TR" b="1" dirty="0">
                <a:latin typeface="+mn-lt"/>
              </a:rPr>
              <a:t> </a:t>
            </a:r>
            <a:r>
              <a:rPr lang="en-US" altLang="tr-TR" b="1" dirty="0" err="1">
                <a:latin typeface="+mn-lt"/>
              </a:rPr>
              <a:t>hasar</a:t>
            </a:r>
            <a:r>
              <a:rPr lang="en-US" altLang="tr-TR" b="1" dirty="0">
                <a:latin typeface="+mn-lt"/>
              </a:rPr>
              <a:t> </a:t>
            </a:r>
            <a:r>
              <a:rPr lang="en-US" altLang="tr-TR" b="1" dirty="0" err="1">
                <a:latin typeface="+mn-lt"/>
              </a:rPr>
              <a:t>hizmetleri</a:t>
            </a:r>
            <a:r>
              <a:rPr lang="en-US" altLang="tr-TR" b="1" dirty="0">
                <a:latin typeface="+mn-lt"/>
              </a:rPr>
              <a:t> </a:t>
            </a:r>
            <a:r>
              <a:rPr lang="en-US" altLang="tr-TR" b="1" dirty="0" err="1">
                <a:latin typeface="+mn-lt"/>
              </a:rPr>
              <a:t>ve</a:t>
            </a:r>
            <a:r>
              <a:rPr lang="en-US" altLang="tr-TR" b="1" dirty="0">
                <a:latin typeface="+mn-lt"/>
              </a:rPr>
              <a:t> </a:t>
            </a:r>
            <a:r>
              <a:rPr lang="en-US" altLang="tr-TR" b="1" dirty="0" err="1">
                <a:latin typeface="+mn-lt"/>
              </a:rPr>
              <a:t>çözümleri</a:t>
            </a:r>
            <a:r>
              <a:rPr lang="en-US" altLang="tr-TR" b="1" dirty="0">
                <a:latin typeface="+mn-lt"/>
              </a:rPr>
              <a:t> </a:t>
            </a:r>
            <a:r>
              <a:rPr lang="en-US" altLang="tr-TR" b="1" dirty="0" err="1">
                <a:latin typeface="+mn-lt"/>
              </a:rPr>
              <a:t>sunmayı</a:t>
            </a:r>
            <a:r>
              <a:rPr lang="en-US" altLang="tr-TR" b="1" dirty="0">
                <a:latin typeface="+mn-lt"/>
              </a:rPr>
              <a:t> </a:t>
            </a:r>
            <a:r>
              <a:rPr lang="en-US" altLang="tr-TR" b="1" dirty="0" err="1">
                <a:latin typeface="+mn-lt"/>
              </a:rPr>
              <a:t>amaç</a:t>
            </a:r>
            <a:r>
              <a:rPr lang="en-US" altLang="tr-TR" b="1" dirty="0">
                <a:latin typeface="+mn-lt"/>
              </a:rPr>
              <a:t> </a:t>
            </a:r>
            <a:r>
              <a:rPr lang="en-US" altLang="tr-TR" b="1" dirty="0" err="1">
                <a:latin typeface="+mn-lt"/>
              </a:rPr>
              <a:t>edinm</a:t>
            </a:r>
            <a:r>
              <a:rPr lang="tr-TR" altLang="tr-TR" b="1" dirty="0">
                <a:latin typeface="+mn-lt"/>
              </a:rPr>
              <a:t>i</a:t>
            </a:r>
            <a:r>
              <a:rPr lang="en-US" altLang="tr-TR" b="1" dirty="0" err="1">
                <a:latin typeface="+mn-lt"/>
              </a:rPr>
              <a:t>ştir</a:t>
            </a:r>
            <a:r>
              <a:rPr lang="en-US" altLang="tr-TR" b="1" dirty="0">
                <a:latin typeface="+mn-lt"/>
              </a:rPr>
              <a:t>.</a:t>
            </a:r>
            <a:endParaRPr lang="tr-TR" altLang="tr-TR" b="1" dirty="0">
              <a:latin typeface="+mn-lt"/>
            </a:endParaRPr>
          </a:p>
          <a:p>
            <a:pPr marL="474663" indent="-474663"/>
            <a:endParaRPr lang="en-US" altLang="tr-TR" sz="1400" b="1" dirty="0"/>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4032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TextBox 3"/>
          <p:cNvSpPr txBox="1"/>
          <p:nvPr/>
        </p:nvSpPr>
        <p:spPr>
          <a:xfrm>
            <a:off x="2971800" y="3124200"/>
            <a:ext cx="3733800" cy="923330"/>
          </a:xfrm>
          <a:prstGeom prst="rect">
            <a:avLst/>
          </a:prstGeom>
          <a:noFill/>
        </p:spPr>
        <p:txBody>
          <a:bodyPr wrap="square" rtlCol="0">
            <a:spAutoFit/>
          </a:bodyPr>
          <a:lstStyle/>
          <a:p>
            <a:r>
              <a:rPr lang="en-US" sz="3600" b="1" dirty="0" smtClean="0">
                <a:latin typeface="+mn-lt"/>
              </a:rPr>
              <a:t>TEŞEKKÜRLER</a:t>
            </a:r>
          </a:p>
          <a:p>
            <a:endParaRPr lang="tr-TR" dirty="0"/>
          </a:p>
        </p:txBody>
      </p:sp>
      <p:pic>
        <p:nvPicPr>
          <p:cNvPr id="5" name="Picture 4"/>
          <p:cNvPicPr>
            <a:picLocks noChangeAspect="1"/>
          </p:cNvPicPr>
          <p:nvPr/>
        </p:nvPicPr>
        <p:blipFill>
          <a:blip r:embed="rId2"/>
          <a:stretch>
            <a:fillRect/>
          </a:stretch>
        </p:blipFill>
        <p:spPr>
          <a:xfrm>
            <a:off x="3276487" y="4191000"/>
            <a:ext cx="2591025" cy="2267909"/>
          </a:xfrm>
          <a:prstGeom prst="rect">
            <a:avLst/>
          </a:prstGeom>
        </p:spPr>
      </p:pic>
    </p:spTree>
    <p:extLst>
      <p:ext uri="{BB962C8B-B14F-4D97-AF65-F5344CB8AC3E}">
        <p14:creationId xmlns:p14="http://schemas.microsoft.com/office/powerpoint/2010/main" val="4222297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en-US" sz="3600" dirty="0"/>
          </a:p>
        </p:txBody>
      </p:sp>
      <p:sp>
        <p:nvSpPr>
          <p:cNvPr id="4" name="Rectangle 3"/>
          <p:cNvSpPr/>
          <p:nvPr/>
        </p:nvSpPr>
        <p:spPr>
          <a:xfrm>
            <a:off x="685800" y="1399350"/>
            <a:ext cx="7848600" cy="5022914"/>
          </a:xfrm>
          <a:prstGeom prst="rect">
            <a:avLst/>
          </a:prstGeom>
        </p:spPr>
        <p:txBody>
          <a:bodyPr wrap="square">
            <a:spAutoFit/>
          </a:bodyPr>
          <a:lstStyle/>
          <a:p>
            <a:pPr marL="344488" lvl="1" indent="-342900">
              <a:lnSpc>
                <a:spcPct val="90000"/>
              </a:lnSpc>
              <a:buFont typeface="Arial" panose="020B0604020202020204" pitchFamily="34" charset="0"/>
              <a:buChar char="•"/>
            </a:pPr>
            <a:r>
              <a:rPr lang="tr-TR" altLang="tr-TR" sz="2000" b="1" dirty="0" smtClean="0">
                <a:latin typeface="+mn-lt"/>
              </a:rPr>
              <a:t>ANA TEMİNATLAR:</a:t>
            </a:r>
          </a:p>
          <a:p>
            <a:pPr marL="400050" indent="-400050">
              <a:lnSpc>
                <a:spcPct val="90000"/>
              </a:lnSpc>
            </a:pPr>
            <a:endParaRPr lang="tr-TR" altLang="tr-TR" sz="1600" b="1" dirty="0">
              <a:latin typeface="+mn-lt"/>
            </a:endParaRPr>
          </a:p>
          <a:p>
            <a:pPr marL="211138" lvl="1" indent="-209550">
              <a:lnSpc>
                <a:spcPct val="90000"/>
              </a:lnSpc>
            </a:pPr>
            <a:r>
              <a:rPr lang="tr-TR" altLang="tr-TR" sz="1600" dirty="0">
                <a:latin typeface="+mn-lt"/>
              </a:rPr>
              <a:t>   </a:t>
            </a:r>
            <a:r>
              <a:rPr lang="tr-TR" altLang="tr-TR" sz="1600" u="sng" dirty="0">
                <a:latin typeface="+mn-lt"/>
              </a:rPr>
              <a:t>Mesleki Sorumluluk</a:t>
            </a:r>
          </a:p>
          <a:p>
            <a:pPr marL="400050" indent="-400050">
              <a:lnSpc>
                <a:spcPct val="90000"/>
              </a:lnSpc>
            </a:pPr>
            <a:endParaRPr lang="tr-TR" altLang="tr-TR" sz="1600" b="1" u="sng" dirty="0">
              <a:latin typeface="+mn-lt"/>
            </a:endParaRPr>
          </a:p>
          <a:p>
            <a:pPr marL="211138" lvl="1" indent="-209550">
              <a:lnSpc>
                <a:spcPct val="90000"/>
              </a:lnSpc>
            </a:pPr>
            <a:r>
              <a:rPr lang="tr-TR" altLang="zh-CN" sz="1600" dirty="0">
                <a:latin typeface="+mn-lt"/>
              </a:rPr>
              <a:t>  Meslek mensubunun; </a:t>
            </a:r>
          </a:p>
          <a:p>
            <a:pPr marL="211138" lvl="1" indent="-209550">
              <a:lnSpc>
                <a:spcPct val="90000"/>
              </a:lnSpc>
            </a:pPr>
            <a:endParaRPr lang="tr-TR" altLang="zh-CN" sz="1600" dirty="0">
              <a:latin typeface="+mn-lt"/>
            </a:endParaRPr>
          </a:p>
          <a:p>
            <a:pPr marL="211138" lvl="1" indent="-209550">
              <a:lnSpc>
                <a:spcPct val="90000"/>
              </a:lnSpc>
              <a:buFont typeface="Wingdings" panose="05000000000000000000" pitchFamily="2" charset="2"/>
              <a:buChar char="Ø"/>
            </a:pPr>
            <a:r>
              <a:rPr lang="tr-TR" altLang="tr-TR" sz="1600" dirty="0">
                <a:latin typeface="+mn-lt"/>
              </a:rPr>
              <a:t>İhmal, kusur sonucu mesleki faaliyetini tam olarak yerine getirememesi;</a:t>
            </a:r>
          </a:p>
          <a:p>
            <a:pPr marL="211138" lvl="1" indent="-209550">
              <a:lnSpc>
                <a:spcPct val="90000"/>
              </a:lnSpc>
              <a:buFont typeface="Wingdings" panose="05000000000000000000" pitchFamily="2" charset="2"/>
              <a:buChar char="Ø"/>
            </a:pPr>
            <a:r>
              <a:rPr lang="tr-TR" altLang="tr-TR" sz="1600" dirty="0">
                <a:latin typeface="+mn-lt"/>
              </a:rPr>
              <a:t>Mesleki faaliyetini yerine getirirken yapacağı hata veya ihmaller; </a:t>
            </a:r>
          </a:p>
          <a:p>
            <a:pPr marL="211138" lvl="1" indent="-209550">
              <a:lnSpc>
                <a:spcPct val="90000"/>
              </a:lnSpc>
              <a:buFont typeface="Wingdings" panose="05000000000000000000" pitchFamily="2" charset="2"/>
              <a:buChar char="Ø"/>
            </a:pPr>
            <a:r>
              <a:rPr lang="tr-TR" altLang="tr-TR" sz="1600" dirty="0">
                <a:latin typeface="+mn-lt"/>
              </a:rPr>
              <a:t>Yanlış beyanda bulunma,  hatalı veya yanıltıcı beyan verme, </a:t>
            </a:r>
          </a:p>
          <a:p>
            <a:pPr marL="211138" lvl="1" indent="-209550">
              <a:lnSpc>
                <a:spcPct val="90000"/>
              </a:lnSpc>
              <a:buFont typeface="Wingdings" panose="05000000000000000000" pitchFamily="2" charset="2"/>
              <a:buChar char="Ø"/>
            </a:pPr>
            <a:r>
              <a:rPr lang="tr-TR" altLang="tr-TR" sz="1600" dirty="0">
                <a:latin typeface="+mn-lt"/>
              </a:rPr>
              <a:t>Gizliliği ihlal gibi </a:t>
            </a:r>
            <a:r>
              <a:rPr lang="tr-TR" altLang="tr-TR" sz="1600" dirty="0" err="1">
                <a:latin typeface="+mn-lt"/>
              </a:rPr>
              <a:t>fiiler</a:t>
            </a:r>
            <a:r>
              <a:rPr lang="tr-TR" altLang="tr-TR" sz="1600" dirty="0">
                <a:latin typeface="+mn-lt"/>
              </a:rPr>
              <a:t> sonucu müvekkillerinin kendisinden talep edecekleri tazminatlar teminat altındadır.</a:t>
            </a:r>
          </a:p>
          <a:p>
            <a:pPr marL="400050" indent="-400050">
              <a:lnSpc>
                <a:spcPct val="90000"/>
              </a:lnSpc>
            </a:pPr>
            <a:endParaRPr lang="tr-TR" altLang="tr-TR" sz="1600" b="1" dirty="0">
              <a:latin typeface="+mn-lt"/>
            </a:endParaRPr>
          </a:p>
          <a:p>
            <a:pPr marL="400050" indent="-400050">
              <a:lnSpc>
                <a:spcPct val="90000"/>
              </a:lnSpc>
            </a:pPr>
            <a:r>
              <a:rPr lang="tr-TR" altLang="tr-TR" sz="1600" dirty="0">
                <a:latin typeface="+mn-lt"/>
              </a:rPr>
              <a:t>    </a:t>
            </a:r>
            <a:r>
              <a:rPr lang="tr-TR" altLang="tr-TR" sz="1600" u="sng" dirty="0">
                <a:latin typeface="+mn-lt"/>
              </a:rPr>
              <a:t>Hakaret </a:t>
            </a:r>
          </a:p>
          <a:p>
            <a:pPr indent="-400050">
              <a:lnSpc>
                <a:spcPct val="90000"/>
              </a:lnSpc>
            </a:pPr>
            <a:r>
              <a:rPr lang="tr-TR" altLang="tr-TR" sz="1600" dirty="0">
                <a:latin typeface="+mn-lt"/>
              </a:rPr>
              <a:t>  </a:t>
            </a:r>
            <a:r>
              <a:rPr lang="tr-TR" altLang="tr-TR" sz="1600" dirty="0" err="1">
                <a:latin typeface="+mn-lt"/>
              </a:rPr>
              <a:t>Sigortalı’nın</a:t>
            </a:r>
            <a:r>
              <a:rPr lang="tr-TR" altLang="tr-TR" sz="1600" dirty="0">
                <a:latin typeface="+mn-lt"/>
              </a:rPr>
              <a:t> kasıtlı olmayarak başkalarına hakaret etmesi nedeniyle talep edilen </a:t>
            </a:r>
            <a:r>
              <a:rPr lang="tr-TR" altLang="tr-TR" sz="1600" dirty="0" smtClean="0">
                <a:latin typeface="+mn-lt"/>
              </a:rPr>
              <a:t>tazminat</a:t>
            </a:r>
            <a:r>
              <a:rPr lang="en-US" altLang="tr-TR" sz="1600" dirty="0" smtClean="0">
                <a:latin typeface="+mn-lt"/>
              </a:rPr>
              <a:t>       </a:t>
            </a:r>
            <a:r>
              <a:rPr lang="tr-TR" altLang="tr-TR" sz="1600" dirty="0" smtClean="0">
                <a:latin typeface="+mn-lt"/>
              </a:rPr>
              <a:t>karşılanmaktadır</a:t>
            </a:r>
            <a:r>
              <a:rPr lang="tr-TR" altLang="tr-TR" sz="1600" dirty="0">
                <a:latin typeface="+mn-lt"/>
              </a:rPr>
              <a:t>. </a:t>
            </a:r>
          </a:p>
          <a:p>
            <a:pPr indent="-400050">
              <a:lnSpc>
                <a:spcPct val="90000"/>
              </a:lnSpc>
            </a:pPr>
            <a:r>
              <a:rPr lang="tr-TR" altLang="tr-TR" sz="1600" dirty="0">
                <a:latin typeface="+mn-lt"/>
              </a:rPr>
              <a:t>  Manevi tazminat davaları da bu teminat kapsamı altında değerlendirilmektedir.</a:t>
            </a:r>
          </a:p>
          <a:p>
            <a:pPr marL="400050" indent="-400050">
              <a:lnSpc>
                <a:spcPct val="90000"/>
              </a:lnSpc>
            </a:pPr>
            <a:endParaRPr lang="tr-TR" altLang="tr-TR" sz="1600" dirty="0">
              <a:latin typeface="+mn-lt"/>
            </a:endParaRPr>
          </a:p>
          <a:p>
            <a:pPr marL="211138" lvl="1" indent="-209550">
              <a:lnSpc>
                <a:spcPct val="90000"/>
              </a:lnSpc>
            </a:pPr>
            <a:r>
              <a:rPr lang="tr-TR" altLang="tr-TR" sz="1600" dirty="0">
                <a:latin typeface="+mn-lt"/>
              </a:rPr>
              <a:t>   </a:t>
            </a:r>
            <a:r>
              <a:rPr lang="tr-TR" altLang="tr-TR" sz="1600" u="sng" dirty="0">
                <a:latin typeface="+mn-lt"/>
              </a:rPr>
              <a:t>Savunma masrafları</a:t>
            </a:r>
            <a:r>
              <a:rPr lang="tr-TR" altLang="tr-TR" sz="1600" dirty="0">
                <a:latin typeface="+mn-lt"/>
              </a:rPr>
              <a:t> </a:t>
            </a:r>
          </a:p>
          <a:p>
            <a:pPr marL="211138" lvl="1" indent="-209550">
              <a:lnSpc>
                <a:spcPct val="90000"/>
              </a:lnSpc>
            </a:pPr>
            <a:endParaRPr lang="tr-TR" altLang="tr-TR" sz="1600" dirty="0">
              <a:latin typeface="+mn-lt"/>
            </a:endParaRPr>
          </a:p>
          <a:p>
            <a:pPr marL="211138" lvl="1" indent="-209550">
              <a:lnSpc>
                <a:spcPct val="90000"/>
              </a:lnSpc>
            </a:pPr>
            <a:r>
              <a:rPr lang="tr-TR" altLang="tr-TR" sz="1600" dirty="0">
                <a:latin typeface="+mn-lt"/>
              </a:rPr>
              <a:t>   </a:t>
            </a:r>
            <a:r>
              <a:rPr lang="tr-TR" altLang="tr-TR" sz="1600" dirty="0" smtClean="0">
                <a:latin typeface="+mn-lt"/>
              </a:rPr>
              <a:t>Meslek </a:t>
            </a:r>
            <a:r>
              <a:rPr lang="tr-TR" altLang="tr-TR" sz="1600" dirty="0">
                <a:latin typeface="+mn-lt"/>
              </a:rPr>
              <a:t>mensubuna karşı doğan tazminat taleplerinin savunması için harcanan </a:t>
            </a:r>
            <a:r>
              <a:rPr lang="tr-TR" altLang="tr-TR" sz="1600" dirty="0" smtClean="0">
                <a:latin typeface="+mn-lt"/>
              </a:rPr>
              <a:t>masrafları</a:t>
            </a:r>
            <a:endParaRPr lang="en-US" altLang="tr-TR" sz="1600" dirty="0" smtClean="0">
              <a:latin typeface="+mn-lt"/>
            </a:endParaRPr>
          </a:p>
          <a:p>
            <a:pPr marL="211138" lvl="1" indent="-209550">
              <a:lnSpc>
                <a:spcPct val="90000"/>
              </a:lnSpc>
            </a:pPr>
            <a:r>
              <a:rPr lang="en-US" altLang="tr-TR" sz="1600" dirty="0">
                <a:latin typeface="+mn-lt"/>
              </a:rPr>
              <a:t> </a:t>
            </a:r>
            <a:r>
              <a:rPr lang="en-US" altLang="tr-TR" sz="1600" dirty="0" smtClean="0">
                <a:latin typeface="+mn-lt"/>
              </a:rPr>
              <a:t>  </a:t>
            </a:r>
            <a:r>
              <a:rPr lang="tr-TR" altLang="tr-TR" sz="1600" dirty="0" smtClean="0">
                <a:latin typeface="+mn-lt"/>
              </a:rPr>
              <a:t>teminat </a:t>
            </a:r>
            <a:r>
              <a:rPr lang="tr-TR" altLang="tr-TR" sz="1600" dirty="0">
                <a:latin typeface="+mn-lt"/>
              </a:rPr>
              <a:t>altına alır.</a:t>
            </a:r>
          </a:p>
          <a:p>
            <a:pPr marL="211138" lvl="1" indent="-209550">
              <a:lnSpc>
                <a:spcPct val="90000"/>
              </a:lnSpc>
            </a:pPr>
            <a:endParaRPr lang="tr-TR" altLang="tr-TR" sz="1600" dirty="0">
              <a:latin typeface="+mn-lt"/>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014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en-US" sz="3600" dirty="0"/>
          </a:p>
        </p:txBody>
      </p:sp>
      <p:sp>
        <p:nvSpPr>
          <p:cNvPr id="4" name="Rectangle 3"/>
          <p:cNvSpPr/>
          <p:nvPr/>
        </p:nvSpPr>
        <p:spPr>
          <a:xfrm>
            <a:off x="685800" y="1524000"/>
            <a:ext cx="7696200" cy="3662541"/>
          </a:xfrm>
          <a:prstGeom prst="rect">
            <a:avLst/>
          </a:prstGeom>
        </p:spPr>
        <p:txBody>
          <a:bodyPr wrap="square">
            <a:spAutoFit/>
          </a:bodyPr>
          <a:lstStyle/>
          <a:p>
            <a:pPr marL="285750" indent="-285750">
              <a:lnSpc>
                <a:spcPct val="80000"/>
              </a:lnSpc>
              <a:buFont typeface="Arial" panose="020B0604020202020204" pitchFamily="34" charset="0"/>
              <a:buChar char="•"/>
            </a:pPr>
            <a:r>
              <a:rPr lang="tr-TR" altLang="tr-TR" sz="2000" b="1" dirty="0">
                <a:latin typeface="+mn-lt"/>
              </a:rPr>
              <a:t>EK TEMİNATLAR:</a:t>
            </a:r>
          </a:p>
          <a:p>
            <a:pPr lvl="1">
              <a:lnSpc>
                <a:spcPct val="80000"/>
              </a:lnSpc>
            </a:pPr>
            <a:endParaRPr lang="en-US" altLang="tr-TR" b="1" dirty="0">
              <a:latin typeface="+mn-lt"/>
            </a:endParaRPr>
          </a:p>
          <a:p>
            <a:pPr marL="0" lvl="1">
              <a:lnSpc>
                <a:spcPct val="80000"/>
              </a:lnSpc>
            </a:pPr>
            <a:r>
              <a:rPr lang="tr-TR" altLang="tr-TR" b="1" dirty="0" smtClean="0">
                <a:latin typeface="+mn-lt"/>
              </a:rPr>
              <a:t>KAYIP </a:t>
            </a:r>
            <a:r>
              <a:rPr lang="tr-TR" altLang="tr-TR" b="1" dirty="0">
                <a:latin typeface="+mn-lt"/>
              </a:rPr>
              <a:t>DÖKÜMANLAR:</a:t>
            </a:r>
          </a:p>
          <a:p>
            <a:pPr marL="0" lvl="1">
              <a:lnSpc>
                <a:spcPct val="80000"/>
              </a:lnSpc>
            </a:pPr>
            <a:r>
              <a:rPr lang="tr-TR" altLang="tr-TR" dirty="0">
                <a:latin typeface="+mn-lt"/>
              </a:rPr>
              <a:t>	</a:t>
            </a:r>
          </a:p>
          <a:p>
            <a:pPr marL="0" lvl="1">
              <a:lnSpc>
                <a:spcPct val="80000"/>
              </a:lnSpc>
            </a:pPr>
            <a:r>
              <a:rPr lang="tr-TR" altLang="tr-TR" dirty="0">
                <a:latin typeface="+mn-lt"/>
              </a:rPr>
              <a:t>  Meslek mensubunun yasal sorumluluğunda bulunan ancak poliçe dönemi içinde tahrip olmuş, zarar görmüş, kaybolmuş, bozulmuş, silinmiş veya unutulmuş olan müvekkillere ait </a:t>
            </a:r>
            <a:r>
              <a:rPr lang="tr-TR" altLang="tr-TR" dirty="0" smtClean="0">
                <a:latin typeface="+mn-lt"/>
              </a:rPr>
              <a:t>dokümanları</a:t>
            </a:r>
            <a:r>
              <a:rPr lang="tr-TR" altLang="tr-TR" b="1" dirty="0" smtClean="0">
                <a:latin typeface="+mn-lt"/>
              </a:rPr>
              <a:t> </a:t>
            </a:r>
            <a:r>
              <a:rPr lang="tr-TR" altLang="tr-TR" dirty="0">
                <a:latin typeface="+mn-lt"/>
              </a:rPr>
              <a:t>yenilemek veya onarmak için yaptığı makul orandaki masraf ve giderleri karşılar.</a:t>
            </a:r>
          </a:p>
          <a:p>
            <a:pPr marL="0" lvl="1">
              <a:lnSpc>
                <a:spcPct val="80000"/>
              </a:lnSpc>
            </a:pPr>
            <a:endParaRPr lang="tr-TR" altLang="tr-TR" dirty="0">
              <a:latin typeface="+mn-lt"/>
            </a:endParaRPr>
          </a:p>
          <a:p>
            <a:pPr marL="0" lvl="1">
              <a:lnSpc>
                <a:spcPct val="80000"/>
              </a:lnSpc>
            </a:pPr>
            <a:r>
              <a:rPr lang="tr-TR" altLang="tr-TR" dirty="0">
                <a:latin typeface="+mn-lt"/>
              </a:rPr>
              <a:t>  Bu ek teminat, 100,000 TL tutarında bir maksimum Alt Sorumluluk </a:t>
            </a:r>
            <a:r>
              <a:rPr lang="tr-TR" altLang="tr-TR" dirty="0" err="1">
                <a:latin typeface="+mn-lt"/>
              </a:rPr>
              <a:t>Limiti’ne</a:t>
            </a:r>
            <a:r>
              <a:rPr lang="tr-TR" altLang="tr-TR" dirty="0">
                <a:latin typeface="+mn-lt"/>
              </a:rPr>
              <a:t> tabidir. Poliçe teminat </a:t>
            </a:r>
            <a:r>
              <a:rPr lang="tr-TR" altLang="tr-TR" dirty="0" err="1">
                <a:latin typeface="+mn-lt"/>
              </a:rPr>
              <a:t>limiti’nin</a:t>
            </a:r>
            <a:r>
              <a:rPr lang="tr-TR" altLang="tr-TR" dirty="0">
                <a:latin typeface="+mn-lt"/>
              </a:rPr>
              <a:t> 100,000 TL’den küçük olduğu durumlarda poliçe teminat limitleri çalışacaktır.   </a:t>
            </a:r>
          </a:p>
          <a:p>
            <a:pPr marL="0" lvl="1">
              <a:lnSpc>
                <a:spcPct val="80000"/>
              </a:lnSpc>
            </a:pPr>
            <a:endParaRPr lang="tr-TR" altLang="tr-TR" dirty="0">
              <a:latin typeface="+mn-lt"/>
            </a:endParaRPr>
          </a:p>
          <a:p>
            <a:pPr marL="0" lvl="1">
              <a:lnSpc>
                <a:spcPct val="80000"/>
              </a:lnSpc>
            </a:pPr>
            <a:r>
              <a:rPr lang="tr-TR" altLang="tr-TR" b="1" dirty="0">
                <a:latin typeface="+mn-lt"/>
              </a:rPr>
              <a:t> </a:t>
            </a:r>
            <a:r>
              <a:rPr lang="tr-TR" altLang="tr-TR" b="1" dirty="0">
                <a:latin typeface="+mn-lt"/>
                <a:sym typeface="Wingdings" panose="05000000000000000000" pitchFamily="2" charset="2"/>
              </a:rPr>
              <a:t>Bahsi geçen </a:t>
            </a:r>
            <a:r>
              <a:rPr lang="tr-TR" altLang="tr-TR" b="1" dirty="0" smtClean="0">
                <a:latin typeface="+mn-lt"/>
                <a:sym typeface="Wingdings" panose="05000000000000000000" pitchFamily="2" charset="2"/>
              </a:rPr>
              <a:t>dokümanlar; </a:t>
            </a:r>
            <a:r>
              <a:rPr lang="tr-TR" altLang="tr-TR" b="1" dirty="0">
                <a:latin typeface="+mn-lt"/>
                <a:sym typeface="Wingdings" panose="05000000000000000000" pitchFamily="2" charset="2"/>
              </a:rPr>
              <a:t>bilgisayar kayıtları ve elektronik ve </a:t>
            </a:r>
            <a:r>
              <a:rPr lang="tr-TR" altLang="tr-TR" b="1" dirty="0" smtClean="0">
                <a:latin typeface="+mn-lt"/>
                <a:sym typeface="Wingdings" panose="05000000000000000000" pitchFamily="2" charset="2"/>
              </a:rPr>
              <a:t>dijital </a:t>
            </a:r>
            <a:r>
              <a:rPr lang="tr-TR" altLang="tr-TR" b="1" dirty="0">
                <a:latin typeface="+mn-lt"/>
                <a:sym typeface="Wingdings" panose="05000000000000000000" pitchFamily="2" charset="2"/>
              </a:rPr>
              <a:t>veriler dahil her türlü </a:t>
            </a:r>
            <a:r>
              <a:rPr lang="tr-TR" altLang="tr-TR" b="1" dirty="0" smtClean="0">
                <a:latin typeface="+mn-lt"/>
                <a:sym typeface="Wingdings" panose="05000000000000000000" pitchFamily="2" charset="2"/>
              </a:rPr>
              <a:t>doküman </a:t>
            </a:r>
            <a:r>
              <a:rPr lang="tr-TR" altLang="tr-TR" b="1" dirty="0">
                <a:latin typeface="+mn-lt"/>
                <a:sym typeface="Wingdings" panose="05000000000000000000" pitchFamily="2" charset="2"/>
              </a:rPr>
              <a:t>anlamına gelmektedir. Ancak </a:t>
            </a:r>
            <a:r>
              <a:rPr lang="tr-TR" altLang="tr-TR" b="1" dirty="0" smtClean="0">
                <a:latin typeface="+mn-lt"/>
                <a:sym typeface="Wingdings" panose="05000000000000000000" pitchFamily="2" charset="2"/>
              </a:rPr>
              <a:t>d</a:t>
            </a:r>
            <a:r>
              <a:rPr lang="en-US" altLang="tr-TR" b="1" dirty="0">
                <a:latin typeface="+mn-lt"/>
                <a:sym typeface="Wingdings" panose="05000000000000000000" pitchFamily="2" charset="2"/>
              </a:rPr>
              <a:t>o</a:t>
            </a:r>
            <a:r>
              <a:rPr lang="tr-TR" altLang="tr-TR" b="1" dirty="0" err="1" smtClean="0">
                <a:latin typeface="+mn-lt"/>
                <a:sym typeface="Wingdings" panose="05000000000000000000" pitchFamily="2" charset="2"/>
              </a:rPr>
              <a:t>kümanlar</a:t>
            </a:r>
            <a:r>
              <a:rPr lang="tr-TR" altLang="tr-TR" b="1" dirty="0" smtClean="0">
                <a:latin typeface="+mn-lt"/>
                <a:sym typeface="Wingdings" panose="05000000000000000000" pitchFamily="2" charset="2"/>
              </a:rPr>
              <a:t> </a:t>
            </a:r>
            <a:r>
              <a:rPr lang="tr-TR" altLang="tr-TR" b="1" dirty="0">
                <a:latin typeface="+mn-lt"/>
                <a:sym typeface="Wingdings" panose="05000000000000000000" pitchFamily="2" charset="2"/>
              </a:rPr>
              <a:t>herhangi bir para birimi, kıymetli evrak veya bunlara ait kayıtları içermeyecektir</a:t>
            </a:r>
            <a:r>
              <a:rPr lang="tr-TR" altLang="tr-TR" dirty="0">
                <a:latin typeface="+mn-lt"/>
                <a:sym typeface="Wingdings" panose="05000000000000000000" pitchFamily="2" charset="2"/>
              </a:rPr>
              <a:t> .</a:t>
            </a:r>
            <a:endParaRPr lang="tr-TR" altLang="tr-TR" b="1" dirty="0">
              <a:latin typeface="+mn-lt"/>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015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685800" y="1442022"/>
            <a:ext cx="7924800" cy="4053417"/>
          </a:xfrm>
          <a:prstGeom prst="rect">
            <a:avLst/>
          </a:prstGeom>
        </p:spPr>
        <p:txBody>
          <a:bodyPr wrap="square">
            <a:spAutoFit/>
          </a:bodyPr>
          <a:lstStyle/>
          <a:p>
            <a:pPr marL="342900" indent="-342900">
              <a:lnSpc>
                <a:spcPct val="90000"/>
              </a:lnSpc>
              <a:buFont typeface="Arial" panose="020B0604020202020204" pitchFamily="34" charset="0"/>
              <a:buChar char="•"/>
            </a:pPr>
            <a:r>
              <a:rPr lang="tr-TR" altLang="tr-TR" sz="2000" b="1" dirty="0">
                <a:latin typeface="+mn-lt"/>
              </a:rPr>
              <a:t>EK TEMİNATLAR:</a:t>
            </a:r>
          </a:p>
          <a:p>
            <a:pPr>
              <a:lnSpc>
                <a:spcPct val="90000"/>
              </a:lnSpc>
            </a:pPr>
            <a:endParaRPr lang="tr-TR" altLang="tr-TR" b="1" dirty="0">
              <a:latin typeface="+mn-lt"/>
            </a:endParaRPr>
          </a:p>
          <a:p>
            <a:pPr marL="457200" lvl="2">
              <a:lnSpc>
                <a:spcPct val="90000"/>
              </a:lnSpc>
            </a:pPr>
            <a:r>
              <a:rPr lang="tr-TR" altLang="tr-TR" b="1" dirty="0">
                <a:latin typeface="+mn-lt"/>
              </a:rPr>
              <a:t>MAHKEMEYE KATILMA MASRAFLARI:</a:t>
            </a:r>
          </a:p>
          <a:p>
            <a:pPr marL="457200" lvl="2">
              <a:lnSpc>
                <a:spcPct val="90000"/>
              </a:lnSpc>
            </a:pPr>
            <a:r>
              <a:rPr lang="tr-TR" altLang="tr-TR" dirty="0">
                <a:latin typeface="+mn-lt"/>
              </a:rPr>
              <a:t>	</a:t>
            </a:r>
          </a:p>
          <a:p>
            <a:pPr marL="457200" lvl="2">
              <a:lnSpc>
                <a:spcPct val="90000"/>
              </a:lnSpc>
            </a:pPr>
            <a:r>
              <a:rPr lang="tr-TR" altLang="tr-TR" dirty="0">
                <a:latin typeface="+mn-lt"/>
              </a:rPr>
              <a:t>Savunma Masraflarından ayrı olarak poliçe teminatına giren</a:t>
            </a:r>
          </a:p>
          <a:p>
            <a:pPr marL="457200" lvl="2">
              <a:lnSpc>
                <a:spcPct val="90000"/>
              </a:lnSpc>
            </a:pPr>
            <a:r>
              <a:rPr lang="tr-TR" altLang="tr-TR" dirty="0">
                <a:latin typeface="+mn-lt"/>
              </a:rPr>
              <a:t>bir hasar talebi ile ilgili olarak </a:t>
            </a:r>
            <a:r>
              <a:rPr lang="tr-TR" altLang="tr-TR" dirty="0" err="1">
                <a:latin typeface="+mn-lt"/>
              </a:rPr>
              <a:t>Sigortalı’nın</a:t>
            </a:r>
            <a:r>
              <a:rPr lang="tr-TR" altLang="tr-TR" dirty="0">
                <a:latin typeface="+mn-lt"/>
              </a:rPr>
              <a:t> mahkemeye </a:t>
            </a:r>
          </a:p>
          <a:p>
            <a:pPr marL="457200" lvl="2">
              <a:lnSpc>
                <a:spcPct val="90000"/>
              </a:lnSpc>
            </a:pPr>
            <a:r>
              <a:rPr lang="tr-TR" altLang="tr-TR" dirty="0">
                <a:latin typeface="+mn-lt"/>
              </a:rPr>
              <a:t>katılmasının gerekliliği durumlarda her bir gün için günlük </a:t>
            </a:r>
          </a:p>
          <a:p>
            <a:pPr marL="457200" lvl="2">
              <a:lnSpc>
                <a:spcPct val="90000"/>
              </a:lnSpc>
            </a:pPr>
            <a:r>
              <a:rPr lang="tr-TR" altLang="tr-TR" dirty="0">
                <a:latin typeface="+mn-lt"/>
              </a:rPr>
              <a:t>olarak </a:t>
            </a:r>
          </a:p>
          <a:p>
            <a:pPr marL="457200" lvl="2">
              <a:lnSpc>
                <a:spcPct val="90000"/>
              </a:lnSpc>
            </a:pPr>
            <a:r>
              <a:rPr lang="tr-TR" altLang="tr-TR" dirty="0">
                <a:latin typeface="+mn-lt"/>
                <a:sym typeface="Wingdings" panose="05000000000000000000" pitchFamily="2" charset="2"/>
              </a:rPr>
              <a:t> </a:t>
            </a:r>
            <a:r>
              <a:rPr lang="tr-TR" altLang="tr-TR" dirty="0" err="1">
                <a:latin typeface="+mn-lt"/>
              </a:rPr>
              <a:t>Sigortalı’nın</a:t>
            </a:r>
            <a:r>
              <a:rPr lang="tr-TR" altLang="tr-TR" dirty="0">
                <a:latin typeface="+mn-lt"/>
              </a:rPr>
              <a:t> her bir sahibi, ortağı veya yöneticisi için;</a:t>
            </a:r>
          </a:p>
          <a:p>
            <a:pPr marL="457200" lvl="2">
              <a:lnSpc>
                <a:spcPct val="90000"/>
              </a:lnSpc>
            </a:pPr>
            <a:r>
              <a:rPr lang="tr-TR" altLang="tr-TR" dirty="0">
                <a:latin typeface="+mn-lt"/>
              </a:rPr>
              <a:t> USD/TL/EUR 500 </a:t>
            </a:r>
          </a:p>
          <a:p>
            <a:pPr marL="457200" lvl="2">
              <a:lnSpc>
                <a:spcPct val="90000"/>
              </a:lnSpc>
            </a:pPr>
            <a:r>
              <a:rPr lang="tr-TR" altLang="tr-TR" dirty="0">
                <a:latin typeface="+mn-lt"/>
                <a:sym typeface="Wingdings" panose="05000000000000000000" pitchFamily="2" charset="2"/>
              </a:rPr>
              <a:t> H</a:t>
            </a:r>
            <a:r>
              <a:rPr lang="tr-TR" altLang="tr-TR" dirty="0">
                <a:latin typeface="+mn-lt"/>
              </a:rPr>
              <a:t>erhangi bir Çalışan için;</a:t>
            </a:r>
          </a:p>
          <a:p>
            <a:pPr marL="457200" lvl="2">
              <a:lnSpc>
                <a:spcPct val="90000"/>
              </a:lnSpc>
            </a:pPr>
            <a:r>
              <a:rPr lang="tr-TR" altLang="tr-TR" dirty="0">
                <a:latin typeface="+mn-lt"/>
              </a:rPr>
              <a:t>USD/TL/EUR 250 </a:t>
            </a:r>
            <a:r>
              <a:rPr lang="en-US" altLang="tr-TR" dirty="0" smtClean="0">
                <a:latin typeface="+mn-lt"/>
              </a:rPr>
              <a:t>	</a:t>
            </a:r>
            <a:endParaRPr lang="tr-TR" altLang="tr-TR" dirty="0">
              <a:latin typeface="+mn-lt"/>
            </a:endParaRPr>
          </a:p>
          <a:p>
            <a:pPr marL="457200" lvl="2">
              <a:lnSpc>
                <a:spcPct val="90000"/>
              </a:lnSpc>
            </a:pPr>
            <a:r>
              <a:rPr lang="tr-TR" altLang="tr-TR" dirty="0" err="1">
                <a:latin typeface="+mn-lt"/>
              </a:rPr>
              <a:t>turarındaki</a:t>
            </a:r>
            <a:r>
              <a:rPr lang="tr-TR" altLang="tr-TR" dirty="0">
                <a:latin typeface="+mn-lt"/>
              </a:rPr>
              <a:t> masrafları karşılamaktadır. </a:t>
            </a:r>
          </a:p>
          <a:p>
            <a:pPr marL="457200" lvl="2">
              <a:lnSpc>
                <a:spcPct val="90000"/>
              </a:lnSpc>
            </a:pPr>
            <a:endParaRPr lang="tr-TR" altLang="tr-TR" dirty="0">
              <a:latin typeface="+mn-lt"/>
            </a:endParaRPr>
          </a:p>
          <a:p>
            <a:pPr marL="457200" lvl="2">
              <a:lnSpc>
                <a:spcPct val="90000"/>
              </a:lnSpc>
            </a:pPr>
            <a:r>
              <a:rPr lang="tr-TR" altLang="tr-TR" dirty="0">
                <a:latin typeface="+mn-lt"/>
              </a:rPr>
              <a:t>Bu teminat için herhangi bir muafiyet uygulanmamaktadır.</a:t>
            </a:r>
            <a:r>
              <a:rPr lang="tr-TR" altLang="tr-TR" b="1" dirty="0">
                <a:latin typeface="+mn-lt"/>
              </a:rPr>
              <a:t> </a:t>
            </a:r>
          </a:p>
          <a:p>
            <a:pPr lvl="2">
              <a:lnSpc>
                <a:spcPct val="90000"/>
              </a:lnSpc>
            </a:pPr>
            <a:endParaRPr lang="tr-TR" altLang="tr-TR" sz="1600" b="1" dirty="0">
              <a:solidFill>
                <a:srgbClr val="000099"/>
              </a:solidFill>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0696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609600" y="1752600"/>
            <a:ext cx="8305800" cy="4247317"/>
          </a:xfrm>
          <a:prstGeom prst="rect">
            <a:avLst/>
          </a:prstGeom>
        </p:spPr>
        <p:txBody>
          <a:bodyPr wrap="square">
            <a:spAutoFit/>
          </a:bodyPr>
          <a:lstStyle/>
          <a:p>
            <a:pPr marL="474663" indent="-474663"/>
            <a:r>
              <a:rPr lang="tr-TR" altLang="tr-TR" sz="2000" b="1" u="sng" dirty="0" smtClean="0">
                <a:latin typeface="+mn-lt"/>
              </a:rPr>
              <a:t>TANIMLAR</a:t>
            </a:r>
            <a:r>
              <a:rPr lang="en-US" altLang="tr-TR" sz="2000" b="1" u="sng" dirty="0" smtClean="0">
                <a:latin typeface="+mn-lt"/>
              </a:rPr>
              <a:t> – 1 :</a:t>
            </a:r>
            <a:endParaRPr lang="tr-TR" altLang="tr-TR" sz="2000" b="1" u="sng" dirty="0">
              <a:latin typeface="+mn-lt"/>
            </a:endParaRPr>
          </a:p>
          <a:p>
            <a:pPr marL="474663" indent="-474663"/>
            <a:endParaRPr lang="tr-TR" altLang="tr-TR" b="1" dirty="0">
              <a:latin typeface="+mn-lt"/>
            </a:endParaRPr>
          </a:p>
          <a:p>
            <a:pPr marL="269875" lvl="1" indent="-268288"/>
            <a:r>
              <a:rPr lang="tr-TR" altLang="tr-TR" b="1" dirty="0">
                <a:latin typeface="+mn-lt"/>
              </a:rPr>
              <a:t>MULTİMEDYA HİZMETLERİ:</a:t>
            </a:r>
          </a:p>
          <a:p>
            <a:pPr marL="269875" lvl="1" indent="-268288"/>
            <a:endParaRPr lang="tr-TR" altLang="tr-TR" b="1" dirty="0">
              <a:latin typeface="+mn-lt"/>
            </a:endParaRPr>
          </a:p>
          <a:p>
            <a:pPr marL="269875" lvl="1" indent="-268288">
              <a:buFontTx/>
              <a:buAutoNum type="romanLcPeriod"/>
            </a:pPr>
            <a:r>
              <a:rPr lang="tr-TR" altLang="tr-TR" dirty="0">
                <a:latin typeface="+mn-lt"/>
              </a:rPr>
              <a:t>Televizyon, kablolu yayın, uydu yayını veya radyo yayıncılığı;</a:t>
            </a:r>
          </a:p>
          <a:p>
            <a:pPr marL="269875" lvl="1" indent="-268288"/>
            <a:r>
              <a:rPr lang="tr-TR" altLang="tr-TR" dirty="0">
                <a:latin typeface="+mn-lt"/>
              </a:rPr>
              <a:t>gazete, dergi, kitap, müzik, rehber, elektronik yayın, video, senaryo; araştırma</a:t>
            </a:r>
            <a:r>
              <a:rPr lang="tr-TR" altLang="tr-TR" dirty="0" smtClean="0">
                <a:latin typeface="+mn-lt"/>
              </a:rPr>
              <a:t>,</a:t>
            </a:r>
            <a:endParaRPr lang="en-US" altLang="tr-TR" dirty="0" smtClean="0">
              <a:latin typeface="+mn-lt"/>
            </a:endParaRPr>
          </a:p>
          <a:p>
            <a:pPr marL="269875" lvl="1" indent="-268288"/>
            <a:endParaRPr lang="tr-TR" altLang="tr-TR" dirty="0">
              <a:latin typeface="+mn-lt"/>
            </a:endParaRPr>
          </a:p>
          <a:p>
            <a:pPr marL="269875" lvl="1" indent="-268288">
              <a:buFontTx/>
              <a:buAutoNum type="romanLcPeriod" startAt="2"/>
            </a:pPr>
            <a:r>
              <a:rPr lang="tr-TR" altLang="tr-TR" dirty="0">
                <a:latin typeface="+mn-lt"/>
              </a:rPr>
              <a:t>Hazırlık, dizin haline getirme, sergi veya dağıtım dahil olmak üzere her türlü yayım araçlarını yayınlama hakkı</a:t>
            </a:r>
            <a:r>
              <a:rPr lang="tr-TR" altLang="tr-TR" dirty="0" smtClean="0">
                <a:latin typeface="+mn-lt"/>
              </a:rPr>
              <a:t>;</a:t>
            </a:r>
            <a:endParaRPr lang="en-US" altLang="tr-TR" dirty="0" smtClean="0">
              <a:latin typeface="+mn-lt"/>
            </a:endParaRPr>
          </a:p>
          <a:p>
            <a:pPr marL="269875" lvl="1" indent="-268288">
              <a:buFontTx/>
              <a:buAutoNum type="romanLcPeriod" startAt="2"/>
            </a:pPr>
            <a:endParaRPr lang="tr-TR" altLang="tr-TR" dirty="0">
              <a:latin typeface="+mn-lt"/>
            </a:endParaRPr>
          </a:p>
          <a:p>
            <a:pPr marL="269875" lvl="1" indent="-268288">
              <a:buFontTx/>
              <a:buAutoNum type="romanLcPeriod" startAt="3"/>
            </a:pPr>
            <a:r>
              <a:rPr lang="tr-TR" altLang="tr-TR" dirty="0">
                <a:latin typeface="+mn-lt"/>
              </a:rPr>
              <a:t>Reklamcılık, grafik tasarım, logo ve markanın tasarımı, reklam zaman ve aralığının satın alımı, halkla ilişkiler, </a:t>
            </a:r>
            <a:r>
              <a:rPr lang="tr-TR" altLang="tr-TR" dirty="0" smtClean="0">
                <a:latin typeface="+mn-lt"/>
              </a:rPr>
              <a:t>doğrudan </a:t>
            </a:r>
            <a:r>
              <a:rPr lang="tr-TR" altLang="tr-TR" dirty="0">
                <a:latin typeface="+mn-lt"/>
              </a:rPr>
              <a:t>posta pazarlaması; oyun, yarışma veya özel teklif (promosyon) tasarımı</a:t>
            </a:r>
          </a:p>
          <a:p>
            <a:pPr marL="269875" lvl="1" indent="-268288">
              <a:buFontTx/>
              <a:buAutoNum type="romanLcPeriod" startAt="3"/>
            </a:pPr>
            <a:r>
              <a:rPr lang="tr-TR" altLang="tr-TR" dirty="0">
                <a:latin typeface="+mn-lt"/>
              </a:rPr>
              <a:t> </a:t>
            </a:r>
            <a:r>
              <a:rPr lang="tr-TR" altLang="tr-TR" dirty="0" smtClean="0">
                <a:latin typeface="+mn-lt"/>
              </a:rPr>
              <a:t>Baskı</a:t>
            </a:r>
            <a:r>
              <a:rPr lang="en-US" altLang="tr-TR" dirty="0" smtClean="0">
                <a:latin typeface="+mn-lt"/>
              </a:rPr>
              <a:t> </a:t>
            </a:r>
          </a:p>
          <a:p>
            <a:pPr marL="1587" lvl="1"/>
            <a:r>
              <a:rPr lang="tr-TR" altLang="tr-TR" dirty="0" smtClean="0">
                <a:latin typeface="+mn-lt"/>
              </a:rPr>
              <a:t>anlamına </a:t>
            </a:r>
            <a:r>
              <a:rPr lang="tr-TR" altLang="tr-TR" dirty="0">
                <a:latin typeface="+mn-lt"/>
              </a:rPr>
              <a:t>gelmektedir. </a:t>
            </a:r>
            <a:endParaRPr lang="tr-TR" dirty="0">
              <a:latin typeface="+mn-lt"/>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733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609600" y="1295400"/>
            <a:ext cx="8077200" cy="5601533"/>
          </a:xfrm>
          <a:prstGeom prst="rect">
            <a:avLst/>
          </a:prstGeom>
        </p:spPr>
        <p:txBody>
          <a:bodyPr wrap="square">
            <a:spAutoFit/>
          </a:bodyPr>
          <a:lstStyle/>
          <a:p>
            <a:pPr marL="474663" indent="-474663"/>
            <a:r>
              <a:rPr lang="tr-TR" altLang="tr-TR" sz="2000" b="1" u="sng" dirty="0" smtClean="0">
                <a:latin typeface="+mn-lt"/>
              </a:rPr>
              <a:t>TANIMLAR</a:t>
            </a:r>
            <a:r>
              <a:rPr lang="en-US" altLang="tr-TR" sz="2000" b="1" u="sng" dirty="0" smtClean="0">
                <a:latin typeface="+mn-lt"/>
              </a:rPr>
              <a:t> – 2:</a:t>
            </a:r>
            <a:endParaRPr lang="tr-TR" altLang="tr-TR" sz="2000" b="1" u="sng" dirty="0">
              <a:latin typeface="+mn-lt"/>
            </a:endParaRPr>
          </a:p>
          <a:p>
            <a:pPr marL="474663" indent="-474663"/>
            <a:endParaRPr lang="tr-TR" altLang="tr-TR" b="1" dirty="0">
              <a:latin typeface="+mn-lt"/>
            </a:endParaRPr>
          </a:p>
          <a:p>
            <a:pPr marL="269875" lvl="1" indent="-268288"/>
            <a:r>
              <a:rPr lang="tr-TR" altLang="tr-TR" b="1" dirty="0">
                <a:latin typeface="+mn-lt"/>
              </a:rPr>
              <a:t>SİGORTALI:</a:t>
            </a:r>
          </a:p>
          <a:p>
            <a:pPr marL="269875" lvl="1" indent="-268288"/>
            <a:endParaRPr lang="tr-TR" altLang="tr-TR" b="1" dirty="0">
              <a:latin typeface="+mn-lt"/>
            </a:endParaRPr>
          </a:p>
          <a:p>
            <a:pPr marL="269875" lvl="1" indent="-268288">
              <a:buFontTx/>
              <a:buAutoNum type="romanLcPeriod"/>
            </a:pPr>
            <a:r>
              <a:rPr lang="tr-TR" altLang="tr-TR" dirty="0">
                <a:latin typeface="+mn-lt"/>
              </a:rPr>
              <a:t>Sigorta Ettiren veya bir </a:t>
            </a:r>
            <a:r>
              <a:rPr lang="tr-TR" altLang="tr-TR" dirty="0" err="1" smtClean="0">
                <a:latin typeface="+mn-lt"/>
              </a:rPr>
              <a:t>İştirak’i</a:t>
            </a:r>
            <a:r>
              <a:rPr lang="tr-TR" altLang="tr-TR" dirty="0" smtClean="0">
                <a:latin typeface="+mn-lt"/>
              </a:rPr>
              <a:t>;</a:t>
            </a:r>
            <a:endParaRPr lang="en-US" altLang="tr-TR" dirty="0" smtClean="0">
              <a:latin typeface="+mn-lt"/>
            </a:endParaRPr>
          </a:p>
          <a:p>
            <a:pPr marL="269875" lvl="1" indent="-268288">
              <a:buFontTx/>
              <a:buAutoNum type="romanLcPeriod"/>
            </a:pPr>
            <a:endParaRPr lang="en-US" altLang="tr-TR" dirty="0">
              <a:latin typeface="+mn-lt"/>
            </a:endParaRPr>
          </a:p>
          <a:p>
            <a:pPr marL="269875" lvl="1" indent="-268288">
              <a:buFontTx/>
              <a:buAutoNum type="romanLcPeriod"/>
            </a:pPr>
            <a:r>
              <a:rPr lang="tr-TR" altLang="tr-TR" dirty="0" smtClean="0">
                <a:latin typeface="+mn-lt"/>
              </a:rPr>
              <a:t>Sigorta </a:t>
            </a:r>
            <a:r>
              <a:rPr lang="tr-TR" altLang="tr-TR" dirty="0">
                <a:latin typeface="+mn-lt"/>
              </a:rPr>
              <a:t>Ettiren veya bir </a:t>
            </a:r>
            <a:r>
              <a:rPr lang="tr-TR" altLang="tr-TR" dirty="0" err="1">
                <a:latin typeface="+mn-lt"/>
              </a:rPr>
              <a:t>İştirak’inin</a:t>
            </a:r>
            <a:r>
              <a:rPr lang="tr-TR" altLang="tr-TR" dirty="0">
                <a:latin typeface="+mn-lt"/>
              </a:rPr>
              <a:t> herhangi bir yöneticisi, ortağı veya sahibi; 	</a:t>
            </a:r>
          </a:p>
          <a:p>
            <a:pPr marL="269875" lvl="1" indent="-268288">
              <a:buFontTx/>
              <a:buAutoNum type="romanLcPeriod"/>
            </a:pPr>
            <a:r>
              <a:rPr lang="tr-TR" altLang="tr-TR" dirty="0">
                <a:latin typeface="+mn-lt"/>
              </a:rPr>
              <a:t>Herhangi bir Çalışan </a:t>
            </a:r>
            <a:endParaRPr lang="en-US" altLang="tr-TR" dirty="0" smtClean="0">
              <a:latin typeface="+mn-lt"/>
            </a:endParaRPr>
          </a:p>
          <a:p>
            <a:pPr marL="269875" lvl="1" indent="-268288">
              <a:buFontTx/>
              <a:buAutoNum type="romanLcPeriod"/>
            </a:pPr>
            <a:endParaRPr lang="en-US" altLang="tr-TR" dirty="0">
              <a:latin typeface="+mn-lt"/>
            </a:endParaRPr>
          </a:p>
          <a:p>
            <a:pPr marL="269875" lvl="1" indent="-268288">
              <a:buFontTx/>
              <a:buAutoNum type="romanLcPeriod"/>
            </a:pPr>
            <a:r>
              <a:rPr lang="tr-TR" altLang="tr-TR" dirty="0" smtClean="0">
                <a:latin typeface="+mn-lt"/>
              </a:rPr>
              <a:t>Sigorta </a:t>
            </a:r>
            <a:r>
              <a:rPr lang="tr-TR" altLang="tr-TR" dirty="0" err="1">
                <a:latin typeface="+mn-lt"/>
              </a:rPr>
              <a:t>Ettiren’in</a:t>
            </a:r>
            <a:r>
              <a:rPr lang="tr-TR" altLang="tr-TR" dirty="0">
                <a:latin typeface="+mn-lt"/>
              </a:rPr>
              <a:t> veya bir </a:t>
            </a:r>
            <a:r>
              <a:rPr lang="tr-TR" altLang="tr-TR" dirty="0" err="1">
                <a:latin typeface="+mn-lt"/>
              </a:rPr>
              <a:t>İştirak’inin</a:t>
            </a:r>
            <a:r>
              <a:rPr lang="tr-TR" altLang="tr-TR" dirty="0">
                <a:latin typeface="+mn-lt"/>
              </a:rPr>
              <a:t> yönetimi veya direkt kontrolü altındaki geçici sözleşmeli işçiler, serbest çalışanlar, sadece işçi çalıştıran taşeronlar; </a:t>
            </a:r>
            <a:endParaRPr lang="en-US" altLang="tr-TR" dirty="0" smtClean="0">
              <a:latin typeface="+mn-lt"/>
            </a:endParaRPr>
          </a:p>
          <a:p>
            <a:pPr marL="269875" lvl="1" indent="-268288">
              <a:buFontTx/>
              <a:buAutoNum type="romanLcPeriod"/>
            </a:pPr>
            <a:endParaRPr lang="en-US" altLang="tr-TR" dirty="0">
              <a:latin typeface="+mn-lt"/>
            </a:endParaRPr>
          </a:p>
          <a:p>
            <a:pPr marL="269875" lvl="1" indent="-268288">
              <a:buFontTx/>
              <a:buAutoNum type="romanLcPeriod"/>
            </a:pPr>
            <a:r>
              <a:rPr lang="tr-TR" altLang="tr-TR" dirty="0" smtClean="0">
                <a:latin typeface="+mn-lt"/>
              </a:rPr>
              <a:t>Bu </a:t>
            </a:r>
            <a:r>
              <a:rPr lang="tr-TR" altLang="tr-TR" dirty="0">
                <a:latin typeface="+mn-lt"/>
              </a:rPr>
              <a:t>tanımın (ii) ve (iii) maddelerinde belirtilen </a:t>
            </a:r>
            <a:r>
              <a:rPr lang="tr-TR" altLang="tr-TR" dirty="0" err="1">
                <a:latin typeface="+mn-lt"/>
              </a:rPr>
              <a:t>Sigortalı’nın</a:t>
            </a:r>
            <a:r>
              <a:rPr lang="tr-TR" altLang="tr-TR" dirty="0">
                <a:latin typeface="+mn-lt"/>
              </a:rPr>
              <a:t> mirasçısı veya kanuni temsilcileri</a:t>
            </a:r>
          </a:p>
          <a:p>
            <a:pPr marL="269875" lvl="1" indent="-268288"/>
            <a:endParaRPr lang="tr-TR" altLang="tr-TR" dirty="0">
              <a:latin typeface="+mn-lt"/>
            </a:endParaRPr>
          </a:p>
          <a:p>
            <a:pPr marL="269875" lvl="1" indent="-268288"/>
            <a:r>
              <a:rPr lang="tr-TR" altLang="tr-TR" dirty="0">
                <a:latin typeface="+mn-lt"/>
              </a:rPr>
              <a:t>Not: Ancak i., ii., iii. ve iv. maddelerde belirtilen sigortalılar için teminat sadece  Mesleki Hizmetler’in yerine getirilmesi esnasında geçerli olacaktır. </a:t>
            </a:r>
          </a:p>
          <a:p>
            <a:pPr marL="269875" lvl="1" indent="-268288"/>
            <a:endParaRPr lang="tr-TR" altLang="tr-TR" sz="1600" dirty="0">
              <a:solidFill>
                <a:srgbClr val="000099"/>
              </a:solidFill>
            </a:endParaRPr>
          </a:p>
          <a:p>
            <a:pPr marL="474663" indent="-474663"/>
            <a:endParaRPr lang="en-US" altLang="tr-TR" sz="1600" dirty="0">
              <a:solidFill>
                <a:srgbClr val="003399"/>
              </a:solidFill>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6868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152400" y="1295400"/>
            <a:ext cx="8991600" cy="4524315"/>
          </a:xfrm>
          <a:prstGeom prst="rect">
            <a:avLst/>
          </a:prstGeom>
        </p:spPr>
        <p:txBody>
          <a:bodyPr wrap="square">
            <a:spAutoFit/>
          </a:bodyPr>
          <a:lstStyle/>
          <a:p>
            <a:pPr marL="474663" indent="-474663"/>
            <a:r>
              <a:rPr lang="tr-TR" altLang="tr-TR" sz="2000" b="1" u="sng" dirty="0">
                <a:latin typeface="+mn-lt"/>
              </a:rPr>
              <a:t>HASAR ÖRNEKLERİ </a:t>
            </a:r>
            <a:r>
              <a:rPr lang="en-US" altLang="tr-TR" sz="2000" b="1" u="sng" dirty="0" smtClean="0">
                <a:latin typeface="+mn-lt"/>
              </a:rPr>
              <a:t>– 1 :</a:t>
            </a:r>
            <a:endParaRPr lang="tr-TR" altLang="tr-TR" sz="2000" b="1" u="sng" dirty="0">
              <a:latin typeface="+mn-lt"/>
            </a:endParaRPr>
          </a:p>
          <a:p>
            <a:pPr marL="474663" indent="-474663"/>
            <a:endParaRPr lang="tr-TR" altLang="tr-TR" b="1" dirty="0">
              <a:latin typeface="+mn-lt"/>
            </a:endParaRPr>
          </a:p>
          <a:p>
            <a:pPr marL="269875" lvl="1" indent="-268288">
              <a:buFont typeface="Wingdings" panose="05000000000000000000" pitchFamily="2" charset="2"/>
              <a:buChar char="à"/>
            </a:pPr>
            <a:r>
              <a:rPr lang="en-US" altLang="zh-TW" dirty="0" err="1">
                <a:latin typeface="+mn-lt"/>
              </a:rPr>
              <a:t>Bir</a:t>
            </a:r>
            <a:r>
              <a:rPr lang="en-US" altLang="zh-TW" dirty="0">
                <a:latin typeface="+mn-lt"/>
              </a:rPr>
              <a:t> </a:t>
            </a:r>
            <a:r>
              <a:rPr lang="en-US" altLang="zh-TW" dirty="0" err="1">
                <a:latin typeface="+mn-lt"/>
              </a:rPr>
              <a:t>basım</a:t>
            </a:r>
            <a:r>
              <a:rPr lang="en-US" altLang="zh-TW" dirty="0">
                <a:latin typeface="+mn-lt"/>
              </a:rPr>
              <a:t> </a:t>
            </a:r>
            <a:r>
              <a:rPr lang="en-US" altLang="zh-TW" dirty="0" err="1">
                <a:latin typeface="+mn-lt"/>
              </a:rPr>
              <a:t>şirketi</a:t>
            </a:r>
            <a:r>
              <a:rPr lang="en-US" altLang="zh-TW" dirty="0">
                <a:latin typeface="+mn-lt"/>
              </a:rPr>
              <a:t> </a:t>
            </a:r>
            <a:r>
              <a:rPr lang="en-US" altLang="zh-TW" dirty="0" err="1">
                <a:latin typeface="+mn-lt"/>
              </a:rPr>
              <a:t>bir</a:t>
            </a:r>
            <a:r>
              <a:rPr lang="en-US" altLang="zh-TW" dirty="0">
                <a:latin typeface="+mn-lt"/>
              </a:rPr>
              <a:t> </a:t>
            </a:r>
            <a:r>
              <a:rPr lang="en-US" altLang="zh-TW" dirty="0" err="1">
                <a:latin typeface="+mn-lt"/>
              </a:rPr>
              <a:t>oyuncunun</a:t>
            </a:r>
            <a:r>
              <a:rPr lang="en-US" altLang="zh-TW" dirty="0">
                <a:latin typeface="+mn-lt"/>
              </a:rPr>
              <a:t> </a:t>
            </a:r>
            <a:r>
              <a:rPr lang="en-US" altLang="zh-TW" dirty="0" err="1">
                <a:latin typeface="+mn-lt"/>
              </a:rPr>
              <a:t>yasa</a:t>
            </a:r>
            <a:r>
              <a:rPr lang="en-US" altLang="zh-TW" dirty="0">
                <a:latin typeface="+mn-lt"/>
              </a:rPr>
              <a:t> </a:t>
            </a:r>
            <a:r>
              <a:rPr lang="en-US" altLang="zh-TW" dirty="0" err="1">
                <a:latin typeface="+mn-lt"/>
              </a:rPr>
              <a:t>dışı</a:t>
            </a:r>
            <a:r>
              <a:rPr lang="en-US" altLang="zh-TW" dirty="0">
                <a:latin typeface="+mn-lt"/>
              </a:rPr>
              <a:t> </a:t>
            </a:r>
            <a:r>
              <a:rPr lang="en-US" altLang="zh-TW" dirty="0" err="1">
                <a:latin typeface="+mn-lt"/>
              </a:rPr>
              <a:t>faaliyetleri</a:t>
            </a:r>
            <a:r>
              <a:rPr lang="en-US" altLang="zh-TW" dirty="0">
                <a:latin typeface="+mn-lt"/>
              </a:rPr>
              <a:t> </a:t>
            </a:r>
            <a:r>
              <a:rPr lang="en-US" altLang="zh-TW" dirty="0" err="1">
                <a:latin typeface="+mn-lt"/>
              </a:rPr>
              <a:t>ile</a:t>
            </a:r>
            <a:r>
              <a:rPr lang="en-US" altLang="zh-TW" dirty="0">
                <a:latin typeface="+mn-lt"/>
              </a:rPr>
              <a:t> </a:t>
            </a:r>
            <a:r>
              <a:rPr lang="en-US" altLang="zh-TW" dirty="0" err="1">
                <a:latin typeface="+mn-lt"/>
              </a:rPr>
              <a:t>ilgili</a:t>
            </a:r>
            <a:r>
              <a:rPr lang="en-US" altLang="zh-TW" dirty="0">
                <a:latin typeface="+mn-lt"/>
              </a:rPr>
              <a:t> </a:t>
            </a:r>
            <a:r>
              <a:rPr lang="en-US" altLang="zh-TW" dirty="0" err="1">
                <a:latin typeface="+mn-lt"/>
              </a:rPr>
              <a:t>bir</a:t>
            </a:r>
            <a:r>
              <a:rPr lang="en-US" altLang="zh-TW" dirty="0">
                <a:latin typeface="+mn-lt"/>
              </a:rPr>
              <a:t> </a:t>
            </a:r>
            <a:r>
              <a:rPr lang="en-US" altLang="zh-TW" dirty="0" err="1">
                <a:latin typeface="+mn-lt"/>
              </a:rPr>
              <a:t>makale</a:t>
            </a:r>
            <a:r>
              <a:rPr lang="en-US" altLang="zh-TW" dirty="0">
                <a:latin typeface="+mn-lt"/>
              </a:rPr>
              <a:t> </a:t>
            </a:r>
            <a:r>
              <a:rPr lang="en-US" altLang="zh-TW" dirty="0" err="1">
                <a:latin typeface="+mn-lt"/>
              </a:rPr>
              <a:t>yayınlaması</a:t>
            </a:r>
            <a:r>
              <a:rPr lang="en-US" altLang="zh-TW" dirty="0">
                <a:latin typeface="+mn-lt"/>
              </a:rPr>
              <a:t> </a:t>
            </a:r>
            <a:r>
              <a:rPr lang="en-US" altLang="zh-TW" dirty="0" err="1">
                <a:latin typeface="+mn-lt"/>
              </a:rPr>
              <a:t>üzerine</a:t>
            </a:r>
            <a:r>
              <a:rPr lang="en-US" altLang="zh-TW" dirty="0">
                <a:latin typeface="+mn-lt"/>
              </a:rPr>
              <a:t>; </a:t>
            </a:r>
            <a:r>
              <a:rPr lang="en-US" altLang="zh-TW" dirty="0" err="1">
                <a:latin typeface="+mn-lt"/>
              </a:rPr>
              <a:t>davaya</a:t>
            </a:r>
            <a:r>
              <a:rPr lang="en-US" altLang="zh-TW" dirty="0">
                <a:latin typeface="+mn-lt"/>
              </a:rPr>
              <a:t> </a:t>
            </a:r>
            <a:r>
              <a:rPr lang="en-US" altLang="zh-TW" dirty="0" err="1">
                <a:latin typeface="+mn-lt"/>
              </a:rPr>
              <a:t>gidilmiş</a:t>
            </a:r>
            <a:r>
              <a:rPr lang="en-US" altLang="zh-TW" dirty="0">
                <a:latin typeface="+mn-lt"/>
              </a:rPr>
              <a:t> </a:t>
            </a:r>
            <a:r>
              <a:rPr lang="en-US" altLang="zh-TW" dirty="0" err="1">
                <a:latin typeface="+mn-lt"/>
              </a:rPr>
              <a:t>ve</a:t>
            </a:r>
            <a:r>
              <a:rPr lang="en-US" altLang="zh-TW" dirty="0">
                <a:latin typeface="+mn-lt"/>
              </a:rPr>
              <a:t> </a:t>
            </a:r>
            <a:r>
              <a:rPr lang="en-US" altLang="zh-TW" dirty="0" err="1">
                <a:latin typeface="+mn-lt"/>
              </a:rPr>
              <a:t>makalenin</a:t>
            </a:r>
            <a:r>
              <a:rPr lang="en-US" altLang="zh-TW" dirty="0">
                <a:latin typeface="+mn-lt"/>
              </a:rPr>
              <a:t> </a:t>
            </a:r>
            <a:r>
              <a:rPr lang="en-US" altLang="zh-TW" dirty="0" err="1">
                <a:latin typeface="+mn-lt"/>
              </a:rPr>
              <a:t>asılsız</a:t>
            </a:r>
            <a:r>
              <a:rPr lang="en-US" altLang="zh-TW" dirty="0">
                <a:latin typeface="+mn-lt"/>
              </a:rPr>
              <a:t> </a:t>
            </a:r>
            <a:r>
              <a:rPr lang="en-US" altLang="zh-TW" dirty="0" err="1">
                <a:latin typeface="+mn-lt"/>
              </a:rPr>
              <a:t>ve</a:t>
            </a:r>
            <a:r>
              <a:rPr lang="en-US" altLang="zh-TW" dirty="0">
                <a:latin typeface="+mn-lt"/>
              </a:rPr>
              <a:t> </a:t>
            </a:r>
            <a:r>
              <a:rPr lang="en-US" altLang="zh-TW" dirty="0" err="1">
                <a:latin typeface="+mn-lt"/>
              </a:rPr>
              <a:t>iftira</a:t>
            </a:r>
            <a:r>
              <a:rPr lang="en-US" altLang="zh-TW" dirty="0">
                <a:latin typeface="+mn-lt"/>
              </a:rPr>
              <a:t> </a:t>
            </a:r>
            <a:r>
              <a:rPr lang="en-US" altLang="zh-TW" dirty="0" err="1">
                <a:latin typeface="+mn-lt"/>
              </a:rPr>
              <a:t>niteliğinde</a:t>
            </a:r>
            <a:r>
              <a:rPr lang="en-US" altLang="zh-TW" dirty="0">
                <a:latin typeface="+mn-lt"/>
              </a:rPr>
              <a:t> </a:t>
            </a:r>
            <a:r>
              <a:rPr lang="en-US" altLang="zh-TW" dirty="0" err="1">
                <a:latin typeface="+mn-lt"/>
              </a:rPr>
              <a:t>bildirimler</a:t>
            </a:r>
            <a:r>
              <a:rPr lang="en-US" altLang="zh-TW" dirty="0">
                <a:latin typeface="+mn-lt"/>
              </a:rPr>
              <a:t> </a:t>
            </a:r>
            <a:r>
              <a:rPr lang="en-US" altLang="zh-TW" dirty="0" err="1">
                <a:latin typeface="+mn-lt"/>
              </a:rPr>
              <a:t>içerdiği</a:t>
            </a:r>
            <a:r>
              <a:rPr lang="en-US" altLang="zh-TW" dirty="0">
                <a:latin typeface="+mn-lt"/>
              </a:rPr>
              <a:t> </a:t>
            </a:r>
            <a:r>
              <a:rPr lang="en-US" altLang="zh-TW" dirty="0" err="1">
                <a:latin typeface="+mn-lt"/>
              </a:rPr>
              <a:t>tespit</a:t>
            </a:r>
            <a:r>
              <a:rPr lang="en-US" altLang="zh-TW" dirty="0">
                <a:latin typeface="+mn-lt"/>
              </a:rPr>
              <a:t> </a:t>
            </a:r>
            <a:r>
              <a:rPr lang="en-US" altLang="zh-TW" dirty="0" err="1">
                <a:latin typeface="+mn-lt"/>
              </a:rPr>
              <a:t>edilmiştir</a:t>
            </a:r>
            <a:r>
              <a:rPr lang="en-US" altLang="zh-TW" dirty="0">
                <a:latin typeface="+mn-lt"/>
              </a:rPr>
              <a:t>. </a:t>
            </a:r>
            <a:r>
              <a:rPr lang="en-US" altLang="zh-TW" dirty="0" err="1">
                <a:latin typeface="+mn-lt"/>
              </a:rPr>
              <a:t>Mahkeme</a:t>
            </a:r>
            <a:r>
              <a:rPr lang="en-US" altLang="zh-TW" dirty="0">
                <a:latin typeface="+mn-lt"/>
              </a:rPr>
              <a:t>, </a:t>
            </a:r>
            <a:r>
              <a:rPr lang="en-US" altLang="zh-TW" dirty="0" err="1">
                <a:latin typeface="+mn-lt"/>
              </a:rPr>
              <a:t>basım</a:t>
            </a:r>
            <a:r>
              <a:rPr lang="en-US" altLang="zh-TW" dirty="0">
                <a:latin typeface="+mn-lt"/>
              </a:rPr>
              <a:t> </a:t>
            </a:r>
            <a:r>
              <a:rPr lang="en-US" altLang="zh-TW" dirty="0" err="1">
                <a:latin typeface="+mn-lt"/>
              </a:rPr>
              <a:t>şirketi</a:t>
            </a:r>
            <a:r>
              <a:rPr lang="en-US" altLang="zh-TW" dirty="0">
                <a:latin typeface="+mn-lt"/>
              </a:rPr>
              <a:t> </a:t>
            </a:r>
            <a:r>
              <a:rPr lang="en-US" altLang="zh-TW" dirty="0" err="1">
                <a:latin typeface="+mn-lt"/>
              </a:rPr>
              <a:t>aleyhinde</a:t>
            </a:r>
            <a:r>
              <a:rPr lang="en-US" altLang="zh-TW" dirty="0">
                <a:latin typeface="+mn-lt"/>
              </a:rPr>
              <a:t> </a:t>
            </a:r>
            <a:r>
              <a:rPr lang="en-US" altLang="zh-TW" dirty="0" err="1">
                <a:latin typeface="+mn-lt"/>
              </a:rPr>
              <a:t>karar</a:t>
            </a:r>
            <a:r>
              <a:rPr lang="en-US" altLang="zh-TW" dirty="0">
                <a:latin typeface="+mn-lt"/>
              </a:rPr>
              <a:t> </a:t>
            </a:r>
            <a:r>
              <a:rPr lang="en-US" altLang="zh-TW" dirty="0" err="1">
                <a:latin typeface="+mn-lt"/>
              </a:rPr>
              <a:t>vermiştir</a:t>
            </a:r>
            <a:r>
              <a:rPr lang="en-US" altLang="zh-TW" dirty="0">
                <a:latin typeface="+mn-lt"/>
              </a:rPr>
              <a:t>; </a:t>
            </a:r>
            <a:r>
              <a:rPr lang="en-US" altLang="zh-TW" dirty="0" err="1">
                <a:latin typeface="+mn-lt"/>
              </a:rPr>
              <a:t>makalenin</a:t>
            </a:r>
            <a:r>
              <a:rPr lang="en-US" altLang="zh-TW" dirty="0">
                <a:latin typeface="+mn-lt"/>
              </a:rPr>
              <a:t> </a:t>
            </a:r>
            <a:r>
              <a:rPr lang="en-US" altLang="zh-TW" dirty="0" err="1">
                <a:latin typeface="+mn-lt"/>
              </a:rPr>
              <a:t>yayını</a:t>
            </a:r>
            <a:r>
              <a:rPr lang="en-US" altLang="zh-TW" dirty="0">
                <a:latin typeface="+mn-lt"/>
              </a:rPr>
              <a:t> </a:t>
            </a:r>
            <a:r>
              <a:rPr lang="en-US" altLang="zh-TW" dirty="0" err="1">
                <a:latin typeface="+mn-lt"/>
              </a:rPr>
              <a:t>yasaklanmış</a:t>
            </a:r>
            <a:r>
              <a:rPr lang="en-US" altLang="zh-TW" dirty="0">
                <a:latin typeface="+mn-lt"/>
              </a:rPr>
              <a:t> </a:t>
            </a:r>
            <a:r>
              <a:rPr lang="en-US" altLang="zh-TW" dirty="0" err="1">
                <a:latin typeface="+mn-lt"/>
              </a:rPr>
              <a:t>ve</a:t>
            </a:r>
            <a:r>
              <a:rPr lang="en-US" altLang="zh-TW" dirty="0">
                <a:latin typeface="+mn-lt"/>
              </a:rPr>
              <a:t> </a:t>
            </a:r>
            <a:r>
              <a:rPr lang="en-US" altLang="zh-TW" dirty="0" err="1">
                <a:latin typeface="+mn-lt"/>
              </a:rPr>
              <a:t>oyuncu</a:t>
            </a:r>
            <a:r>
              <a:rPr lang="en-US" altLang="zh-TW" dirty="0">
                <a:latin typeface="+mn-lt"/>
              </a:rPr>
              <a:t> </a:t>
            </a:r>
            <a:r>
              <a:rPr lang="en-US" altLang="zh-TW" dirty="0" err="1">
                <a:latin typeface="+mn-lt"/>
              </a:rPr>
              <a:t>maddi</a:t>
            </a:r>
            <a:r>
              <a:rPr lang="en-US" altLang="zh-TW" dirty="0">
                <a:latin typeface="+mn-lt"/>
              </a:rPr>
              <a:t> </a:t>
            </a:r>
            <a:r>
              <a:rPr lang="en-US" altLang="zh-TW" dirty="0" err="1">
                <a:latin typeface="+mn-lt"/>
              </a:rPr>
              <a:t>tazminata</a:t>
            </a:r>
            <a:r>
              <a:rPr lang="en-US" altLang="zh-TW" dirty="0">
                <a:latin typeface="+mn-lt"/>
              </a:rPr>
              <a:t> </a:t>
            </a:r>
            <a:r>
              <a:rPr lang="en-US" altLang="zh-TW" dirty="0" err="1">
                <a:latin typeface="+mn-lt"/>
              </a:rPr>
              <a:t>hak</a:t>
            </a:r>
            <a:r>
              <a:rPr lang="en-US" altLang="zh-TW" dirty="0">
                <a:latin typeface="+mn-lt"/>
              </a:rPr>
              <a:t> </a:t>
            </a:r>
            <a:r>
              <a:rPr lang="en-US" altLang="zh-TW" dirty="0" err="1">
                <a:latin typeface="+mn-lt"/>
              </a:rPr>
              <a:t>kazanmıştır</a:t>
            </a:r>
            <a:r>
              <a:rPr lang="en-US" altLang="zh-TW" dirty="0">
                <a:latin typeface="+mn-lt"/>
              </a:rPr>
              <a:t>. </a:t>
            </a:r>
            <a:endParaRPr lang="tr-TR" altLang="zh-TW" dirty="0">
              <a:latin typeface="+mn-lt"/>
            </a:endParaRPr>
          </a:p>
          <a:p>
            <a:pPr marL="269875" lvl="1" indent="-268288">
              <a:buFont typeface="Wingdings" panose="05000000000000000000" pitchFamily="2" charset="2"/>
              <a:buChar char="à"/>
            </a:pPr>
            <a:endParaRPr lang="tr-TR" altLang="tr-TR" dirty="0">
              <a:latin typeface="+mn-lt"/>
            </a:endParaRPr>
          </a:p>
          <a:p>
            <a:pPr marL="269875" lvl="1" indent="-268288">
              <a:buFont typeface="Wingdings" panose="05000000000000000000" pitchFamily="2" charset="2"/>
              <a:buChar char="à"/>
            </a:pPr>
            <a:r>
              <a:rPr lang="en-US" altLang="zh-TW" dirty="0" err="1">
                <a:latin typeface="+mn-lt"/>
              </a:rPr>
              <a:t>Sigortalı</a:t>
            </a:r>
            <a:r>
              <a:rPr lang="en-US" altLang="zh-TW" dirty="0">
                <a:latin typeface="+mn-lt"/>
              </a:rPr>
              <a:t>, </a:t>
            </a:r>
            <a:r>
              <a:rPr lang="en-US" altLang="zh-TW" dirty="0" err="1">
                <a:latin typeface="+mn-lt"/>
              </a:rPr>
              <a:t>ilaç</a:t>
            </a:r>
            <a:r>
              <a:rPr lang="en-US" altLang="zh-TW" dirty="0">
                <a:latin typeface="+mn-lt"/>
              </a:rPr>
              <a:t> </a:t>
            </a:r>
            <a:r>
              <a:rPr lang="en-US" altLang="zh-TW" dirty="0" err="1">
                <a:latin typeface="+mn-lt"/>
              </a:rPr>
              <a:t>sertifikaları</a:t>
            </a:r>
            <a:r>
              <a:rPr lang="en-US" altLang="zh-TW" dirty="0">
                <a:latin typeface="+mn-lt"/>
              </a:rPr>
              <a:t> </a:t>
            </a:r>
            <a:r>
              <a:rPr lang="en-US" altLang="zh-TW" dirty="0" err="1">
                <a:latin typeface="+mn-lt"/>
              </a:rPr>
              <a:t>hakkında</a:t>
            </a:r>
            <a:r>
              <a:rPr lang="en-US" altLang="zh-TW" dirty="0">
                <a:latin typeface="+mn-lt"/>
              </a:rPr>
              <a:t> </a:t>
            </a:r>
            <a:r>
              <a:rPr lang="en-US" altLang="zh-TW" dirty="0" err="1">
                <a:latin typeface="+mn-lt"/>
              </a:rPr>
              <a:t>yapılan</a:t>
            </a:r>
            <a:r>
              <a:rPr lang="en-US" altLang="zh-TW" dirty="0">
                <a:latin typeface="+mn-lt"/>
              </a:rPr>
              <a:t> </a:t>
            </a:r>
            <a:r>
              <a:rPr lang="en-US" altLang="zh-TW" dirty="0" err="1">
                <a:latin typeface="+mn-lt"/>
              </a:rPr>
              <a:t>usulsüzlükler</a:t>
            </a:r>
            <a:r>
              <a:rPr lang="en-US" altLang="zh-TW" dirty="0">
                <a:latin typeface="+mn-lt"/>
              </a:rPr>
              <a:t> </a:t>
            </a:r>
            <a:r>
              <a:rPr lang="en-US" altLang="zh-TW" dirty="0" err="1">
                <a:latin typeface="+mn-lt"/>
              </a:rPr>
              <a:t>ile</a:t>
            </a:r>
            <a:r>
              <a:rPr lang="en-US" altLang="zh-TW" dirty="0">
                <a:latin typeface="+mn-lt"/>
              </a:rPr>
              <a:t> </a:t>
            </a:r>
            <a:r>
              <a:rPr lang="en-US" altLang="zh-TW" dirty="0" err="1">
                <a:latin typeface="+mn-lt"/>
              </a:rPr>
              <a:t>ilgili</a:t>
            </a:r>
            <a:r>
              <a:rPr lang="en-US" altLang="zh-TW" dirty="0">
                <a:latin typeface="+mn-lt"/>
              </a:rPr>
              <a:t> </a:t>
            </a:r>
            <a:r>
              <a:rPr lang="en-US" altLang="zh-TW" dirty="0" err="1">
                <a:latin typeface="+mn-lt"/>
              </a:rPr>
              <a:t>bir</a:t>
            </a:r>
            <a:r>
              <a:rPr lang="en-US" altLang="zh-TW" dirty="0">
                <a:latin typeface="+mn-lt"/>
              </a:rPr>
              <a:t> TV </a:t>
            </a:r>
            <a:r>
              <a:rPr lang="en-US" altLang="zh-TW" dirty="0" err="1">
                <a:latin typeface="+mn-lt"/>
              </a:rPr>
              <a:t>programı</a:t>
            </a:r>
            <a:r>
              <a:rPr lang="en-US" altLang="zh-TW" dirty="0">
                <a:latin typeface="+mn-lt"/>
              </a:rPr>
              <a:t> </a:t>
            </a:r>
            <a:r>
              <a:rPr lang="en-US" altLang="zh-TW" dirty="0" err="1">
                <a:latin typeface="+mn-lt"/>
              </a:rPr>
              <a:t>hazırlamıştır</a:t>
            </a:r>
            <a:r>
              <a:rPr lang="en-US" altLang="zh-TW" dirty="0">
                <a:latin typeface="+mn-lt"/>
              </a:rPr>
              <a:t>. </a:t>
            </a:r>
            <a:r>
              <a:rPr lang="en-US" altLang="zh-TW" dirty="0" err="1">
                <a:latin typeface="+mn-lt"/>
              </a:rPr>
              <a:t>Sigortalının</a:t>
            </a:r>
            <a:r>
              <a:rPr lang="en-US" altLang="zh-TW" dirty="0">
                <a:latin typeface="+mn-lt"/>
              </a:rPr>
              <a:t>, </a:t>
            </a:r>
            <a:r>
              <a:rPr lang="en-US" altLang="zh-TW" dirty="0" err="1">
                <a:latin typeface="+mn-lt"/>
              </a:rPr>
              <a:t>izinsiz</a:t>
            </a:r>
            <a:r>
              <a:rPr lang="en-US" altLang="zh-TW" dirty="0">
                <a:latin typeface="+mn-lt"/>
              </a:rPr>
              <a:t> </a:t>
            </a:r>
            <a:r>
              <a:rPr lang="en-US" altLang="zh-TW" dirty="0" err="1">
                <a:latin typeface="+mn-lt"/>
              </a:rPr>
              <a:t>olarak</a:t>
            </a:r>
            <a:r>
              <a:rPr lang="en-US" altLang="zh-TW" dirty="0">
                <a:latin typeface="+mn-lt"/>
              </a:rPr>
              <a:t> </a:t>
            </a:r>
            <a:r>
              <a:rPr lang="en-US" altLang="zh-TW" dirty="0" err="1">
                <a:latin typeface="+mn-lt"/>
              </a:rPr>
              <a:t>Davacı’nın</a:t>
            </a:r>
            <a:r>
              <a:rPr lang="en-US" altLang="zh-TW" dirty="0">
                <a:latin typeface="+mn-lt"/>
              </a:rPr>
              <a:t> </a:t>
            </a:r>
            <a:r>
              <a:rPr lang="en-US" altLang="zh-TW" dirty="0" err="1">
                <a:latin typeface="+mn-lt"/>
              </a:rPr>
              <a:t>şirket</a:t>
            </a:r>
            <a:r>
              <a:rPr lang="en-US" altLang="zh-TW" dirty="0">
                <a:latin typeface="+mn-lt"/>
              </a:rPr>
              <a:t> </a:t>
            </a:r>
            <a:r>
              <a:rPr lang="en-US" altLang="zh-TW" dirty="0" err="1">
                <a:latin typeface="+mn-lt"/>
              </a:rPr>
              <a:t>arazisinden</a:t>
            </a:r>
            <a:r>
              <a:rPr lang="en-US" altLang="zh-TW" dirty="0">
                <a:latin typeface="+mn-lt"/>
              </a:rPr>
              <a:t> </a:t>
            </a:r>
            <a:r>
              <a:rPr lang="en-US" altLang="zh-TW" dirty="0" err="1">
                <a:latin typeface="+mn-lt"/>
              </a:rPr>
              <a:t>görüntüler</a:t>
            </a:r>
            <a:r>
              <a:rPr lang="en-US" altLang="zh-TW" dirty="0">
                <a:latin typeface="+mn-lt"/>
              </a:rPr>
              <a:t> </a:t>
            </a:r>
            <a:r>
              <a:rPr lang="en-US" altLang="zh-TW" dirty="0" err="1">
                <a:latin typeface="+mn-lt"/>
              </a:rPr>
              <a:t>yayınladığı</a:t>
            </a:r>
            <a:r>
              <a:rPr lang="en-US" altLang="zh-TW" dirty="0">
                <a:latin typeface="+mn-lt"/>
              </a:rPr>
              <a:t> </a:t>
            </a:r>
            <a:r>
              <a:rPr lang="en-US" altLang="zh-TW" dirty="0" err="1">
                <a:latin typeface="+mn-lt"/>
              </a:rPr>
              <a:t>ve</a:t>
            </a:r>
            <a:r>
              <a:rPr lang="en-US" altLang="zh-TW" dirty="0">
                <a:latin typeface="+mn-lt"/>
              </a:rPr>
              <a:t> </a:t>
            </a:r>
            <a:r>
              <a:rPr lang="en-US" altLang="zh-TW" dirty="0" err="1">
                <a:latin typeface="+mn-lt"/>
              </a:rPr>
              <a:t>bu</a:t>
            </a:r>
            <a:r>
              <a:rPr lang="en-US" altLang="zh-TW" dirty="0">
                <a:latin typeface="+mn-lt"/>
              </a:rPr>
              <a:t> </a:t>
            </a:r>
            <a:r>
              <a:rPr lang="en-US" altLang="zh-TW" dirty="0" err="1">
                <a:latin typeface="+mn-lt"/>
              </a:rPr>
              <a:t>nedenle</a:t>
            </a:r>
            <a:r>
              <a:rPr lang="en-US" altLang="zh-TW" dirty="0">
                <a:latin typeface="+mn-lt"/>
              </a:rPr>
              <a:t> </a:t>
            </a:r>
            <a:r>
              <a:rPr lang="tr-TR" altLang="zh-TW" dirty="0" err="1">
                <a:latin typeface="+mn-lt"/>
              </a:rPr>
              <a:t>Davacı’nın</a:t>
            </a:r>
            <a:r>
              <a:rPr lang="tr-TR" altLang="zh-TW" dirty="0">
                <a:latin typeface="+mn-lt"/>
              </a:rPr>
              <a:t> </a:t>
            </a:r>
            <a:r>
              <a:rPr lang="en-US" altLang="zh-TW" dirty="0" err="1">
                <a:latin typeface="+mn-lt"/>
              </a:rPr>
              <a:t>bu</a:t>
            </a:r>
            <a:r>
              <a:rPr lang="en-US" altLang="zh-TW" dirty="0">
                <a:latin typeface="+mn-lt"/>
              </a:rPr>
              <a:t> </a:t>
            </a:r>
            <a:r>
              <a:rPr lang="en-US" altLang="zh-TW" dirty="0" err="1">
                <a:latin typeface="+mn-lt"/>
              </a:rPr>
              <a:t>tür</a:t>
            </a:r>
            <a:r>
              <a:rPr lang="en-US" altLang="zh-TW" dirty="0">
                <a:latin typeface="+mn-lt"/>
              </a:rPr>
              <a:t> </a:t>
            </a:r>
            <a:r>
              <a:rPr lang="en-US" altLang="zh-TW" dirty="0" err="1">
                <a:latin typeface="+mn-lt"/>
              </a:rPr>
              <a:t>bir</a:t>
            </a:r>
            <a:r>
              <a:rPr lang="en-US" altLang="zh-TW" dirty="0">
                <a:latin typeface="+mn-lt"/>
              </a:rPr>
              <a:t> </a:t>
            </a:r>
            <a:r>
              <a:rPr lang="en-US" altLang="zh-TW" dirty="0" err="1">
                <a:latin typeface="+mn-lt"/>
              </a:rPr>
              <a:t>olaya</a:t>
            </a:r>
            <a:r>
              <a:rPr lang="en-US" altLang="zh-TW" dirty="0">
                <a:latin typeface="+mn-lt"/>
              </a:rPr>
              <a:t> </a:t>
            </a:r>
            <a:r>
              <a:rPr lang="en-US" altLang="zh-TW" dirty="0" err="1">
                <a:latin typeface="+mn-lt"/>
              </a:rPr>
              <a:t>ka</a:t>
            </a:r>
            <a:r>
              <a:rPr lang="tr-TR" altLang="zh-TW" dirty="0" err="1">
                <a:latin typeface="+mn-lt"/>
              </a:rPr>
              <a:t>rışmış</a:t>
            </a:r>
            <a:r>
              <a:rPr lang="en-US" altLang="zh-TW" dirty="0">
                <a:latin typeface="+mn-lt"/>
              </a:rPr>
              <a:t> </a:t>
            </a:r>
            <a:r>
              <a:rPr lang="en-US" altLang="zh-TW" dirty="0" err="1">
                <a:latin typeface="+mn-lt"/>
              </a:rPr>
              <a:t>gibi</a:t>
            </a:r>
            <a:r>
              <a:rPr lang="en-US" altLang="zh-TW" dirty="0">
                <a:latin typeface="+mn-lt"/>
              </a:rPr>
              <a:t> </a:t>
            </a:r>
            <a:r>
              <a:rPr lang="en-US" altLang="zh-TW" dirty="0" err="1">
                <a:latin typeface="+mn-lt"/>
              </a:rPr>
              <a:t>bir</a:t>
            </a:r>
            <a:r>
              <a:rPr lang="en-US" altLang="zh-TW" dirty="0">
                <a:latin typeface="+mn-lt"/>
              </a:rPr>
              <a:t> </a:t>
            </a:r>
            <a:r>
              <a:rPr lang="en-US" altLang="zh-TW" dirty="0" err="1">
                <a:latin typeface="+mn-lt"/>
              </a:rPr>
              <a:t>izlenimin</a:t>
            </a:r>
            <a:r>
              <a:rPr lang="en-US" altLang="zh-TW" dirty="0">
                <a:latin typeface="+mn-lt"/>
              </a:rPr>
              <a:t> </a:t>
            </a:r>
            <a:r>
              <a:rPr lang="en-US" altLang="zh-TW" dirty="0" err="1">
                <a:latin typeface="+mn-lt"/>
              </a:rPr>
              <a:t>kamuoyunda</a:t>
            </a:r>
            <a:r>
              <a:rPr lang="en-US" altLang="zh-TW" dirty="0">
                <a:latin typeface="+mn-lt"/>
              </a:rPr>
              <a:t> </a:t>
            </a:r>
            <a:r>
              <a:rPr lang="en-US" altLang="zh-TW" dirty="0" err="1">
                <a:latin typeface="+mn-lt"/>
              </a:rPr>
              <a:t>oluştu</a:t>
            </a:r>
            <a:r>
              <a:rPr lang="tr-TR" altLang="zh-TW" dirty="0" err="1">
                <a:latin typeface="+mn-lt"/>
              </a:rPr>
              <a:t>rdu</a:t>
            </a:r>
            <a:r>
              <a:rPr lang="en-US" altLang="zh-TW" dirty="0" err="1">
                <a:latin typeface="+mn-lt"/>
              </a:rPr>
              <a:t>ğunu</a:t>
            </a:r>
            <a:r>
              <a:rPr lang="en-US" altLang="zh-TW" dirty="0">
                <a:latin typeface="+mn-lt"/>
              </a:rPr>
              <a:t> </a:t>
            </a:r>
            <a:r>
              <a:rPr lang="en-US" altLang="zh-TW" dirty="0" err="1">
                <a:latin typeface="+mn-lt"/>
              </a:rPr>
              <a:t>iddia</a:t>
            </a:r>
            <a:r>
              <a:rPr lang="en-US" altLang="zh-TW" dirty="0">
                <a:latin typeface="+mn-lt"/>
              </a:rPr>
              <a:t> e</a:t>
            </a:r>
            <a:r>
              <a:rPr lang="tr-TR" altLang="zh-TW" dirty="0">
                <a:latin typeface="+mn-lt"/>
              </a:rPr>
              <a:t>dil</a:t>
            </a:r>
            <a:r>
              <a:rPr lang="en-US" altLang="zh-TW" dirty="0" err="1">
                <a:latin typeface="+mn-lt"/>
              </a:rPr>
              <a:t>miştir</a:t>
            </a:r>
            <a:r>
              <a:rPr lang="en-US" altLang="zh-TW" dirty="0">
                <a:latin typeface="+mn-lt"/>
              </a:rPr>
              <a:t>. </a:t>
            </a:r>
            <a:r>
              <a:rPr lang="en-US" altLang="zh-TW" dirty="0" err="1">
                <a:latin typeface="+mn-lt"/>
              </a:rPr>
              <a:t>Itibarın</a:t>
            </a:r>
            <a:r>
              <a:rPr lang="en-US" altLang="zh-TW" dirty="0">
                <a:latin typeface="+mn-lt"/>
              </a:rPr>
              <a:t> </a:t>
            </a:r>
            <a:r>
              <a:rPr lang="en-US" altLang="zh-TW" dirty="0" err="1">
                <a:latin typeface="+mn-lt"/>
              </a:rPr>
              <a:t>zedelenmesi</a:t>
            </a:r>
            <a:r>
              <a:rPr lang="en-US" altLang="zh-TW" dirty="0">
                <a:latin typeface="+mn-lt"/>
              </a:rPr>
              <a:t> </a:t>
            </a:r>
            <a:r>
              <a:rPr lang="en-US" altLang="zh-TW" dirty="0" err="1">
                <a:latin typeface="+mn-lt"/>
              </a:rPr>
              <a:t>ve</a:t>
            </a:r>
            <a:r>
              <a:rPr lang="en-US" altLang="zh-TW" dirty="0">
                <a:latin typeface="+mn-lt"/>
              </a:rPr>
              <a:t> </a:t>
            </a:r>
            <a:r>
              <a:rPr lang="en-US" altLang="zh-TW" dirty="0" err="1">
                <a:latin typeface="+mn-lt"/>
              </a:rPr>
              <a:t>Davacının</a:t>
            </a:r>
            <a:r>
              <a:rPr lang="en-US" altLang="zh-TW" dirty="0">
                <a:latin typeface="+mn-lt"/>
              </a:rPr>
              <a:t> </a:t>
            </a:r>
            <a:r>
              <a:rPr lang="en-US" altLang="zh-TW" dirty="0" err="1">
                <a:latin typeface="+mn-lt"/>
              </a:rPr>
              <a:t>bir</a:t>
            </a:r>
            <a:r>
              <a:rPr lang="en-US" altLang="zh-TW" dirty="0">
                <a:latin typeface="+mn-lt"/>
              </a:rPr>
              <a:t> do</a:t>
            </a:r>
            <a:r>
              <a:rPr lang="tr-TR" altLang="zh-TW" dirty="0">
                <a:latin typeface="+mn-lt"/>
              </a:rPr>
              <a:t>k</a:t>
            </a:r>
            <a:r>
              <a:rPr lang="en-US" altLang="zh-TW" dirty="0">
                <a:latin typeface="+mn-lt"/>
              </a:rPr>
              <a:t>tor </a:t>
            </a:r>
            <a:r>
              <a:rPr lang="en-US" altLang="zh-TW" dirty="0" err="1">
                <a:latin typeface="+mn-lt"/>
              </a:rPr>
              <a:t>olarak</a:t>
            </a:r>
            <a:r>
              <a:rPr lang="en-US" altLang="zh-TW" dirty="0">
                <a:latin typeface="+mn-lt"/>
              </a:rPr>
              <a:t> </a:t>
            </a:r>
            <a:r>
              <a:rPr lang="en-US" altLang="zh-TW" dirty="0" err="1">
                <a:latin typeface="+mn-lt"/>
              </a:rPr>
              <a:t>hizmet</a:t>
            </a:r>
            <a:r>
              <a:rPr lang="en-US" altLang="zh-TW" dirty="0">
                <a:latin typeface="+mn-lt"/>
              </a:rPr>
              <a:t> </a:t>
            </a:r>
            <a:r>
              <a:rPr lang="en-US" altLang="zh-TW" dirty="0" err="1">
                <a:latin typeface="+mn-lt"/>
              </a:rPr>
              <a:t>vermekte</a:t>
            </a:r>
            <a:r>
              <a:rPr lang="en-US" altLang="zh-TW" dirty="0">
                <a:latin typeface="+mn-lt"/>
              </a:rPr>
              <a:t> </a:t>
            </a:r>
            <a:r>
              <a:rPr lang="en-US" altLang="zh-TW" dirty="0" err="1">
                <a:latin typeface="+mn-lt"/>
              </a:rPr>
              <a:t>olduğu</a:t>
            </a:r>
            <a:r>
              <a:rPr lang="en-US" altLang="zh-TW" dirty="0">
                <a:latin typeface="+mn-lt"/>
              </a:rPr>
              <a:t> </a:t>
            </a:r>
            <a:r>
              <a:rPr lang="en-US" altLang="zh-TW" dirty="0" err="1">
                <a:latin typeface="+mn-lt"/>
              </a:rPr>
              <a:t>müşterilerin</a:t>
            </a:r>
            <a:r>
              <a:rPr lang="en-US" altLang="zh-TW" dirty="0">
                <a:latin typeface="+mn-lt"/>
              </a:rPr>
              <a:t> de </a:t>
            </a:r>
            <a:r>
              <a:rPr lang="en-US" altLang="zh-TW" dirty="0" err="1">
                <a:latin typeface="+mn-lt"/>
              </a:rPr>
              <a:t>bundan</a:t>
            </a:r>
            <a:r>
              <a:rPr lang="en-US" altLang="zh-TW" dirty="0">
                <a:latin typeface="+mn-lt"/>
              </a:rPr>
              <a:t> </a:t>
            </a:r>
            <a:r>
              <a:rPr lang="en-US" altLang="zh-TW" dirty="0" err="1">
                <a:latin typeface="+mn-lt"/>
              </a:rPr>
              <a:t>zarar</a:t>
            </a:r>
            <a:r>
              <a:rPr lang="en-US" altLang="zh-TW" dirty="0">
                <a:latin typeface="+mn-lt"/>
              </a:rPr>
              <a:t> </a:t>
            </a:r>
            <a:r>
              <a:rPr lang="en-US" altLang="zh-TW" dirty="0" err="1">
                <a:latin typeface="+mn-lt"/>
              </a:rPr>
              <a:t>gördüğü</a:t>
            </a:r>
            <a:r>
              <a:rPr lang="en-US" altLang="zh-TW" dirty="0">
                <a:latin typeface="+mn-lt"/>
              </a:rPr>
              <a:t> </a:t>
            </a:r>
            <a:r>
              <a:rPr lang="en-US" altLang="zh-TW" dirty="0" err="1">
                <a:latin typeface="+mn-lt"/>
              </a:rPr>
              <a:t>yönünde</a:t>
            </a:r>
            <a:r>
              <a:rPr lang="en-US" altLang="zh-TW" dirty="0">
                <a:latin typeface="+mn-lt"/>
              </a:rPr>
              <a:t> </a:t>
            </a:r>
            <a:r>
              <a:rPr lang="en-US" altLang="zh-TW" dirty="0" err="1">
                <a:latin typeface="+mn-lt"/>
              </a:rPr>
              <a:t>karar</a:t>
            </a:r>
            <a:r>
              <a:rPr lang="en-US" altLang="zh-TW" dirty="0">
                <a:latin typeface="+mn-lt"/>
              </a:rPr>
              <a:t> </a:t>
            </a:r>
            <a:r>
              <a:rPr lang="en-US" altLang="zh-TW" dirty="0" err="1">
                <a:latin typeface="+mn-lt"/>
              </a:rPr>
              <a:t>verilmiştir</a:t>
            </a:r>
            <a:r>
              <a:rPr lang="en-US" altLang="zh-TW" dirty="0">
                <a:latin typeface="+mn-lt"/>
              </a:rPr>
              <a:t>. </a:t>
            </a:r>
            <a:endParaRPr lang="tr-TR" altLang="zh-TW" dirty="0">
              <a:latin typeface="+mn-lt"/>
            </a:endParaRP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en-US" altLang="zh-TW" dirty="0" err="1">
                <a:latin typeface="+mn-lt"/>
              </a:rPr>
              <a:t>Bir</a:t>
            </a:r>
            <a:r>
              <a:rPr lang="en-US" altLang="zh-TW" dirty="0">
                <a:latin typeface="+mn-lt"/>
              </a:rPr>
              <a:t> </a:t>
            </a:r>
            <a:r>
              <a:rPr lang="en-US" altLang="zh-TW" dirty="0" err="1">
                <a:latin typeface="+mn-lt"/>
              </a:rPr>
              <a:t>sigortalının</a:t>
            </a:r>
            <a:r>
              <a:rPr lang="en-US" altLang="zh-TW" dirty="0">
                <a:latin typeface="+mn-lt"/>
              </a:rPr>
              <a:t> </a:t>
            </a:r>
            <a:r>
              <a:rPr lang="en-US" altLang="zh-TW" dirty="0" err="1">
                <a:latin typeface="+mn-lt"/>
              </a:rPr>
              <a:t>yayınladığı</a:t>
            </a:r>
            <a:r>
              <a:rPr lang="en-US" altLang="zh-TW" dirty="0">
                <a:latin typeface="+mn-lt"/>
              </a:rPr>
              <a:t> </a:t>
            </a:r>
            <a:r>
              <a:rPr lang="en-US" altLang="zh-TW" dirty="0" err="1">
                <a:latin typeface="+mn-lt"/>
              </a:rPr>
              <a:t>makalesinde</a:t>
            </a:r>
            <a:r>
              <a:rPr lang="en-US" altLang="zh-TW" dirty="0">
                <a:latin typeface="+mn-lt"/>
              </a:rPr>
              <a:t> 2 </a:t>
            </a:r>
            <a:r>
              <a:rPr lang="en-US" altLang="zh-TW" dirty="0" err="1">
                <a:latin typeface="+mn-lt"/>
              </a:rPr>
              <a:t>ayrı</a:t>
            </a:r>
            <a:r>
              <a:rPr lang="en-US" altLang="zh-TW" dirty="0">
                <a:latin typeface="+mn-lt"/>
              </a:rPr>
              <a:t> </a:t>
            </a:r>
            <a:r>
              <a:rPr lang="en-US" altLang="zh-TW" dirty="0" err="1">
                <a:latin typeface="+mn-lt"/>
              </a:rPr>
              <a:t>şahısa</a:t>
            </a:r>
            <a:r>
              <a:rPr lang="en-US" altLang="zh-TW" dirty="0">
                <a:latin typeface="+mn-lt"/>
              </a:rPr>
              <a:t> </a:t>
            </a:r>
            <a:r>
              <a:rPr lang="en-US" altLang="zh-TW" dirty="0" err="1">
                <a:latin typeface="+mn-lt"/>
              </a:rPr>
              <a:t>hakaret</a:t>
            </a:r>
            <a:r>
              <a:rPr lang="en-US" altLang="zh-TW" dirty="0">
                <a:latin typeface="+mn-lt"/>
              </a:rPr>
              <a:t> </a:t>
            </a:r>
            <a:r>
              <a:rPr lang="en-US" altLang="zh-TW" dirty="0" err="1">
                <a:latin typeface="+mn-lt"/>
              </a:rPr>
              <a:t>ettiği</a:t>
            </a:r>
            <a:r>
              <a:rPr lang="en-US" altLang="zh-TW" dirty="0">
                <a:latin typeface="+mn-lt"/>
              </a:rPr>
              <a:t> </a:t>
            </a:r>
            <a:r>
              <a:rPr lang="en-US" altLang="zh-TW" dirty="0" err="1">
                <a:latin typeface="+mn-lt"/>
              </a:rPr>
              <a:t>iddiasıyla</a:t>
            </a:r>
            <a:r>
              <a:rPr lang="en-US" altLang="zh-TW" dirty="0">
                <a:latin typeface="+mn-lt"/>
              </a:rPr>
              <a:t> </a:t>
            </a:r>
            <a:r>
              <a:rPr lang="en-US" altLang="zh-TW" dirty="0" err="1">
                <a:latin typeface="+mn-lt"/>
              </a:rPr>
              <a:t>açılan</a:t>
            </a:r>
            <a:r>
              <a:rPr lang="en-US" altLang="zh-TW" dirty="0">
                <a:latin typeface="+mn-lt"/>
              </a:rPr>
              <a:t> </a:t>
            </a:r>
            <a:r>
              <a:rPr lang="en-US" altLang="zh-TW" dirty="0" err="1">
                <a:latin typeface="+mn-lt"/>
              </a:rPr>
              <a:t>davada</a:t>
            </a:r>
            <a:r>
              <a:rPr lang="en-US" altLang="zh-TW" dirty="0">
                <a:latin typeface="+mn-lt"/>
              </a:rPr>
              <a:t>, </a:t>
            </a:r>
            <a:r>
              <a:rPr lang="en-US" altLang="zh-TW" dirty="0" err="1">
                <a:latin typeface="+mn-lt"/>
              </a:rPr>
              <a:t>ilgili</a:t>
            </a:r>
            <a:r>
              <a:rPr lang="en-US" altLang="zh-TW" dirty="0">
                <a:latin typeface="+mn-lt"/>
              </a:rPr>
              <a:t> </a:t>
            </a:r>
            <a:r>
              <a:rPr lang="en-US" altLang="zh-TW" dirty="0" err="1">
                <a:latin typeface="+mn-lt"/>
              </a:rPr>
              <a:t>makalelerde</a:t>
            </a:r>
            <a:r>
              <a:rPr lang="en-US" altLang="zh-TW" dirty="0">
                <a:latin typeface="+mn-lt"/>
              </a:rPr>
              <a:t> </a:t>
            </a:r>
            <a:r>
              <a:rPr lang="en-US" altLang="zh-TW" dirty="0" err="1">
                <a:latin typeface="+mn-lt"/>
              </a:rPr>
              <a:t>bazı</a:t>
            </a:r>
            <a:r>
              <a:rPr lang="en-US" altLang="zh-TW" dirty="0">
                <a:latin typeface="+mn-lt"/>
              </a:rPr>
              <a:t> </a:t>
            </a:r>
            <a:r>
              <a:rPr lang="en-US" altLang="zh-TW" dirty="0" err="1">
                <a:latin typeface="+mn-lt"/>
              </a:rPr>
              <a:t>bariz</a:t>
            </a:r>
            <a:r>
              <a:rPr lang="en-US" altLang="zh-TW" dirty="0">
                <a:latin typeface="+mn-lt"/>
              </a:rPr>
              <a:t> </a:t>
            </a:r>
            <a:r>
              <a:rPr lang="en-US" altLang="zh-TW" dirty="0" err="1">
                <a:latin typeface="+mn-lt"/>
              </a:rPr>
              <a:t>hataların</a:t>
            </a:r>
            <a:r>
              <a:rPr lang="en-US" altLang="zh-TW" dirty="0">
                <a:latin typeface="+mn-lt"/>
              </a:rPr>
              <a:t> </a:t>
            </a:r>
            <a:r>
              <a:rPr lang="en-US" altLang="zh-TW" dirty="0" err="1">
                <a:latin typeface="+mn-lt"/>
              </a:rPr>
              <a:t>yapılmasının</a:t>
            </a:r>
            <a:r>
              <a:rPr lang="en-US" altLang="zh-TW" dirty="0">
                <a:latin typeface="+mn-lt"/>
              </a:rPr>
              <a:t> </a:t>
            </a:r>
            <a:r>
              <a:rPr lang="en-US" altLang="zh-TW" dirty="0" err="1">
                <a:latin typeface="+mn-lt"/>
              </a:rPr>
              <a:t>tespiti</a:t>
            </a:r>
            <a:r>
              <a:rPr lang="en-US" altLang="zh-TW" dirty="0">
                <a:latin typeface="+mn-lt"/>
              </a:rPr>
              <a:t> </a:t>
            </a:r>
            <a:r>
              <a:rPr lang="en-US" altLang="zh-TW" dirty="0" err="1">
                <a:latin typeface="+mn-lt"/>
              </a:rPr>
              <a:t>ile</a:t>
            </a:r>
            <a:r>
              <a:rPr lang="en-US" altLang="zh-TW" dirty="0">
                <a:latin typeface="+mn-lt"/>
              </a:rPr>
              <a:t> 282.0000 </a:t>
            </a:r>
            <a:r>
              <a:rPr lang="en-US" altLang="zh-TW" dirty="0" err="1">
                <a:latin typeface="+mn-lt"/>
              </a:rPr>
              <a:t>Dolar</a:t>
            </a:r>
            <a:r>
              <a:rPr lang="en-US" altLang="zh-TW" dirty="0">
                <a:latin typeface="+mn-lt"/>
              </a:rPr>
              <a:t> </a:t>
            </a:r>
            <a:r>
              <a:rPr lang="en-US" altLang="zh-TW" dirty="0" err="1">
                <a:latin typeface="+mn-lt"/>
              </a:rPr>
              <a:t>tazminat</a:t>
            </a:r>
            <a:r>
              <a:rPr lang="en-US" altLang="zh-TW" dirty="0">
                <a:latin typeface="+mn-lt"/>
              </a:rPr>
              <a:t> </a:t>
            </a:r>
            <a:r>
              <a:rPr lang="en-US" altLang="zh-TW" dirty="0" err="1">
                <a:latin typeface="+mn-lt"/>
              </a:rPr>
              <a:t>ödenmesi</a:t>
            </a:r>
            <a:r>
              <a:rPr lang="en-US" altLang="zh-TW" dirty="0">
                <a:latin typeface="+mn-lt"/>
              </a:rPr>
              <a:t> </a:t>
            </a:r>
            <a:r>
              <a:rPr lang="en-US" altLang="zh-TW" dirty="0" err="1">
                <a:latin typeface="+mn-lt"/>
              </a:rPr>
              <a:t>kararlaştırılmıştır</a:t>
            </a:r>
            <a:r>
              <a:rPr lang="en-US" altLang="zh-TW" sz="1600" dirty="0">
                <a:solidFill>
                  <a:srgbClr val="000099"/>
                </a:solidFill>
              </a:rPr>
              <a:t>.</a:t>
            </a:r>
            <a:endParaRPr lang="tr-TR" altLang="tr-TR" sz="1600" dirty="0">
              <a:solidFill>
                <a:srgbClr val="000099"/>
              </a:solidFill>
            </a:endParaRP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4648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609600" y="1402398"/>
            <a:ext cx="7924800" cy="3970318"/>
          </a:xfrm>
          <a:prstGeom prst="rect">
            <a:avLst/>
          </a:prstGeom>
        </p:spPr>
        <p:txBody>
          <a:bodyPr wrap="square">
            <a:spAutoFit/>
          </a:bodyPr>
          <a:lstStyle/>
          <a:p>
            <a:pPr marL="474663" indent="-474663"/>
            <a:r>
              <a:rPr lang="tr-TR" altLang="tr-TR" sz="2000" b="1" u="sng" dirty="0">
                <a:latin typeface="+mn-lt"/>
              </a:rPr>
              <a:t>HASAR ÖRNEKLERİ </a:t>
            </a:r>
            <a:r>
              <a:rPr lang="en-US" altLang="tr-TR" sz="2000" b="1" u="sng" dirty="0" smtClean="0">
                <a:latin typeface="+mn-lt"/>
              </a:rPr>
              <a:t>– 2:</a:t>
            </a:r>
            <a:endParaRPr lang="tr-TR" altLang="tr-TR" sz="2000" b="1" u="sng" dirty="0">
              <a:latin typeface="+mn-lt"/>
            </a:endParaRPr>
          </a:p>
          <a:p>
            <a:pPr marL="474663" indent="-474663"/>
            <a:endParaRPr lang="tr-TR" altLang="tr-TR" b="1" dirty="0">
              <a:latin typeface="+mn-lt"/>
            </a:endParaRPr>
          </a:p>
          <a:p>
            <a:pPr marL="269875" lvl="1" indent="-268288">
              <a:buFont typeface="Wingdings" panose="05000000000000000000" pitchFamily="2" charset="2"/>
              <a:buChar char="à"/>
            </a:pPr>
            <a:r>
              <a:rPr lang="tr-TR" altLang="zh-TW" dirty="0">
                <a:latin typeface="+mn-lt"/>
              </a:rPr>
              <a:t>Bir Reklam Ajansı, bir müşterisine ait ürünün reklamını yaparken rakip firmanın ürünü ile karşılaştırmış ve kendi müşterisinin ürününün daha iyi olduğunu vurgulamıştır. Rakip firma, rekabet hakları ihlaline istinaden dava açmış ve yalnızca savunma masrafları USD 190,000 tutmuştur.</a:t>
            </a: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tr-TR" altLang="zh-TW" dirty="0">
                <a:latin typeface="+mn-lt"/>
              </a:rPr>
              <a:t>Bir sigorta şirketi, haklarında yayınlanan bir makalede belirtilen denetimlerinin eksik ve yanlış olduğu yönündeki bilginin asılsız olması iddiası ile dava açmıştır. USD 850,000 tutarında savunma masrafları oluşmuştur.</a:t>
            </a: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tr-TR" altLang="zh-TW" dirty="0">
                <a:latin typeface="+mn-lt"/>
              </a:rPr>
              <a:t>Bir Araç Kiralama firması, dergide “Yılın en iyi Araç Kiralama Firması” olarak lanse edilen rakip firmaya; rekabet haklarını ihlal gerekçesi ile dava açmıştır. USD 149,000 tutarında savunma masrafı oluşmuştur</a:t>
            </a:r>
            <a:r>
              <a:rPr lang="tr-TR" altLang="zh-TW" dirty="0">
                <a:solidFill>
                  <a:srgbClr val="000099"/>
                </a:solidFill>
                <a:latin typeface="+mn-lt"/>
              </a:rPr>
              <a:t>.</a:t>
            </a: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8172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ltLang="tr-TR" sz="3600" dirty="0"/>
              <a:t>Multi Medya Mesleki Sorumluluk Sigortası</a:t>
            </a:r>
            <a:endParaRPr lang="tr-TR" sz="3600" dirty="0"/>
          </a:p>
        </p:txBody>
      </p:sp>
      <p:sp>
        <p:nvSpPr>
          <p:cNvPr id="4" name="Rectangle 3"/>
          <p:cNvSpPr/>
          <p:nvPr/>
        </p:nvSpPr>
        <p:spPr>
          <a:xfrm>
            <a:off x="533400" y="1219200"/>
            <a:ext cx="8153400" cy="4524315"/>
          </a:xfrm>
          <a:prstGeom prst="rect">
            <a:avLst/>
          </a:prstGeom>
        </p:spPr>
        <p:txBody>
          <a:bodyPr wrap="square">
            <a:spAutoFit/>
          </a:bodyPr>
          <a:lstStyle/>
          <a:p>
            <a:pPr marL="474663" indent="-474663"/>
            <a:r>
              <a:rPr lang="tr-TR" altLang="tr-TR" sz="2000" b="1" u="sng" dirty="0">
                <a:latin typeface="+mn-lt"/>
              </a:rPr>
              <a:t>HASAR ÖRNEKLERİ </a:t>
            </a:r>
            <a:r>
              <a:rPr lang="en-US" altLang="tr-TR" sz="2000" b="1" u="sng" dirty="0" smtClean="0">
                <a:latin typeface="+mn-lt"/>
              </a:rPr>
              <a:t>– 3:</a:t>
            </a:r>
            <a:endParaRPr lang="tr-TR" altLang="tr-TR" sz="2000" b="1" u="sng" dirty="0">
              <a:latin typeface="+mn-lt"/>
            </a:endParaRPr>
          </a:p>
          <a:p>
            <a:pPr marL="474663" indent="-474663"/>
            <a:endParaRPr lang="tr-TR" altLang="tr-TR" b="1" dirty="0">
              <a:latin typeface="+mn-lt"/>
            </a:endParaRPr>
          </a:p>
          <a:p>
            <a:pPr marL="269875" lvl="1" indent="-268288">
              <a:buFont typeface="Wingdings" panose="05000000000000000000" pitchFamily="2" charset="2"/>
              <a:buChar char="à"/>
            </a:pPr>
            <a:r>
              <a:rPr lang="tr-TR" altLang="zh-TW" dirty="0">
                <a:latin typeface="+mn-lt"/>
              </a:rPr>
              <a:t>2. Dünya Savaşı hakkındaki bir kitapta savaşta yer alan veterinerlerin uygulamaları hakkında yazılanlardan dolayı; veterinerler toplu olarak yayınevine dava açmışlardır. USD 322,000 tutarında savunma masrafı oluşmuştur.</a:t>
            </a: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tr-TR" altLang="zh-TW" dirty="0">
                <a:latin typeface="+mn-lt"/>
              </a:rPr>
              <a:t>Bir ünlü hakkında yazılan biyografi kitabının, kendisini istismar ettiği gerekçesi ile </a:t>
            </a:r>
            <a:r>
              <a:rPr lang="tr-TR" altLang="zh-TW" dirty="0" err="1">
                <a:latin typeface="+mn-lt"/>
              </a:rPr>
              <a:t>menejari</a:t>
            </a:r>
            <a:r>
              <a:rPr lang="tr-TR" altLang="zh-TW" dirty="0">
                <a:latin typeface="+mn-lt"/>
              </a:rPr>
              <a:t> tarafından yayınevine dava açılmıştır. USD 116,000 ödeme yapılmıştır.</a:t>
            </a: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tr-TR" altLang="zh-TW" dirty="0">
                <a:latin typeface="+mn-lt"/>
              </a:rPr>
              <a:t>Bir birey, kitapta yer alan katilin adının kendi adı olması nedeni ile zarar gördüğünü iddia edip, dava açmıştır. USD 36,000 savunma masrafları oluşmuştur.</a:t>
            </a:r>
          </a:p>
          <a:p>
            <a:pPr marL="269875" lvl="1" indent="-268288">
              <a:buFont typeface="Wingdings" panose="05000000000000000000" pitchFamily="2" charset="2"/>
              <a:buChar char="à"/>
            </a:pPr>
            <a:endParaRPr lang="tr-TR" altLang="zh-TW" dirty="0">
              <a:latin typeface="+mn-lt"/>
            </a:endParaRPr>
          </a:p>
          <a:p>
            <a:pPr marL="269875" lvl="1" indent="-268288">
              <a:buFont typeface="Wingdings" panose="05000000000000000000" pitchFamily="2" charset="2"/>
              <a:buChar char="à"/>
            </a:pPr>
            <a:r>
              <a:rPr lang="tr-TR" altLang="zh-TW" i="1" dirty="0">
                <a:latin typeface="+mn-lt"/>
              </a:rPr>
              <a:t>Reklam Ajanslarının, müşterilerine verdikleri hizmetleri zamanında tamamlayamamaları; eksik ve/veya hatalı yerine getirmeleri nedeni ile de müşterilerinin finansal kayba uğradıkları durumlar sıkça karşılaşılan diğer hasar örneklerini oluşturmaktadır.</a:t>
            </a:r>
          </a:p>
        </p:txBody>
      </p:sp>
      <p:pic>
        <p:nvPicPr>
          <p:cNvPr id="5" name="Picture 5" descr="GIG LOGO-0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876800"/>
            <a:ext cx="2590800" cy="227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6186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747</Words>
  <Application>Microsoft Office PowerPoint</Application>
  <PresentationFormat>Ekran Gösterisi (4:3)</PresentationFormat>
  <Paragraphs>111</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新細明體</vt:lpstr>
      <vt:lpstr>宋体</vt:lpstr>
      <vt:lpstr>Arial</vt:lpstr>
      <vt:lpstr>Calibri</vt:lpstr>
      <vt:lpstr>Wingdings</vt:lpstr>
      <vt:lpstr>Office Theme</vt:lpstr>
      <vt:lpstr> 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lpstr>Multi Medya Mesleki Sorumluluk Sigortası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 option 1</dc:title>
  <dc:creator>Philemon Rajan</dc:creator>
  <cp:lastModifiedBy>Begum</cp:lastModifiedBy>
  <cp:revision>11</cp:revision>
  <dcterms:created xsi:type="dcterms:W3CDTF">2016-03-08T14:13:26Z</dcterms:created>
  <dcterms:modified xsi:type="dcterms:W3CDTF">2019-01-11T09:08:13Z</dcterms:modified>
</cp:coreProperties>
</file>